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DM Sans" pitchFamily="2" charset="0"/>
      <p:regular r:id="rId14"/>
      <p:bold r:id="rId15"/>
      <p:italic r:id="rId16"/>
      <p:boldItalic r:id="rId17"/>
    </p:embeddedFont>
    <p:embeddedFont>
      <p:font typeface="Libre Baskerville" panose="020000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962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C05F-6C10-AAB8-B9A1-704086EB8325}"/>
              </a:ext>
            </a:extLst>
          </p:cNvPr>
          <p:cNvSpPr>
            <a:spLocks noGrp="1"/>
          </p:cNvSpPr>
          <p:nvPr/>
        </p:nvSpPr>
        <p:spPr>
          <a:xfrm>
            <a:off x="2743200" y="2019870"/>
            <a:ext cx="9144000" cy="1951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Times New Roman" panose="02020603050405020304" pitchFamily="18" charset="0"/>
                <a:cs typeface="Times New Roman" panose="02020603050405020304" pitchFamily="18" charset="0"/>
              </a:rPr>
              <a:t>Mini Project (KCA353)</a:t>
            </a:r>
            <a:br>
              <a:rPr lang="en-IN" sz="2400" b="1" dirty="0">
                <a:latin typeface="Times New Roman" panose="02020603050405020304" pitchFamily="18" charset="0"/>
                <a:cs typeface="Times New Roman" panose="02020603050405020304" pitchFamily="18" charset="0"/>
              </a:rPr>
            </a:br>
            <a:r>
              <a:rPr lang="en-IN" sz="3500" b="1" dirty="0">
                <a:latin typeface="Times New Roman" panose="02020603050405020304" pitchFamily="18" charset="0"/>
                <a:cs typeface="Times New Roman" panose="02020603050405020304" pitchFamily="18" charset="0"/>
              </a:rPr>
              <a:t>Odd Semester</a:t>
            </a:r>
            <a:br>
              <a:rPr lang="en-IN" sz="3500" b="1" dirty="0">
                <a:latin typeface="Times New Roman" panose="02020603050405020304" pitchFamily="18" charset="0"/>
                <a:cs typeface="Times New Roman" panose="02020603050405020304" pitchFamily="18" charset="0"/>
              </a:rPr>
            </a:br>
            <a:r>
              <a:rPr lang="en-IN" sz="3500" b="1" dirty="0">
                <a:latin typeface="Times New Roman" panose="02020603050405020304" pitchFamily="18" charset="0"/>
                <a:cs typeface="Times New Roman" panose="02020603050405020304" pitchFamily="18" charset="0"/>
              </a:rPr>
              <a:t>Session 2024-25</a:t>
            </a:r>
            <a:endParaRPr lang="en-US" sz="35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2C24FBC-2E61-AD49-3BD0-DA7AA89F9A81}"/>
              </a:ext>
            </a:extLst>
          </p:cNvPr>
          <p:cNvSpPr>
            <a:spLocks noGrp="1"/>
          </p:cNvSpPr>
          <p:nvPr/>
        </p:nvSpPr>
        <p:spPr>
          <a:xfrm>
            <a:off x="2743200" y="4217158"/>
            <a:ext cx="9144000" cy="19294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SAATHI</a:t>
            </a:r>
          </a:p>
          <a:p>
            <a:r>
              <a:rPr lang="en-US" b="1" dirty="0" err="1">
                <a:latin typeface="Times New Roman" panose="02020603050405020304" pitchFamily="18" charset="0"/>
                <a:cs typeface="Times New Roman" panose="02020603050405020304" pitchFamily="18" charset="0"/>
              </a:rPr>
              <a:t>Jatin</a:t>
            </a:r>
            <a:r>
              <a:rPr lang="en-US" b="1" dirty="0">
                <a:latin typeface="Times New Roman" panose="02020603050405020304" pitchFamily="18" charset="0"/>
                <a:cs typeface="Times New Roman" panose="02020603050405020304" pitchFamily="18" charset="0"/>
              </a:rPr>
              <a:t> Gupta(2300290140080)</a:t>
            </a:r>
          </a:p>
          <a:p>
            <a:r>
              <a:rPr lang="en-US" b="1" dirty="0" err="1">
                <a:latin typeface="Times New Roman" panose="02020603050405020304" pitchFamily="18" charset="0"/>
                <a:cs typeface="Times New Roman" panose="02020603050405020304" pitchFamily="18" charset="0"/>
              </a:rPr>
              <a:t>Ayushi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Verma</a:t>
            </a:r>
            <a:r>
              <a:rPr lang="en-US" b="1" dirty="0">
                <a:latin typeface="Times New Roman" panose="02020603050405020304" pitchFamily="18" charset="0"/>
                <a:cs typeface="Times New Roman" panose="02020603050405020304" pitchFamily="18" charset="0"/>
              </a:rPr>
              <a:t>(2300290140047)</a:t>
            </a:r>
          </a:p>
          <a:p>
            <a:r>
              <a:rPr lang="en-US" b="1" dirty="0" err="1">
                <a:latin typeface="Times New Roman" panose="02020603050405020304" pitchFamily="18" charset="0"/>
                <a:cs typeface="Times New Roman" panose="02020603050405020304" pitchFamily="18" charset="0"/>
              </a:rPr>
              <a:t>Lalit</a:t>
            </a:r>
            <a:r>
              <a:rPr lang="en-US" b="1" dirty="0">
                <a:latin typeface="Times New Roman" panose="02020603050405020304" pitchFamily="18" charset="0"/>
                <a:cs typeface="Times New Roman" panose="02020603050405020304" pitchFamily="18" charset="0"/>
              </a:rPr>
              <a:t> Sharma(2300290140096)</a:t>
            </a:r>
          </a:p>
        </p:txBody>
      </p:sp>
      <p:sp>
        <p:nvSpPr>
          <p:cNvPr id="4" name="Subtitle 2">
            <a:extLst>
              <a:ext uri="{FF2B5EF4-FFF2-40B4-BE49-F238E27FC236}">
                <a16:creationId xmlns:a16="http://schemas.microsoft.com/office/drawing/2014/main" id="{C7EFE38A-2987-AEC9-33EC-1BC6CB5C10DA}"/>
              </a:ext>
            </a:extLst>
          </p:cNvPr>
          <p:cNvSpPr txBox="1">
            <a:spLocks/>
          </p:cNvSpPr>
          <p:nvPr/>
        </p:nvSpPr>
        <p:spPr>
          <a:xfrm>
            <a:off x="2743200" y="5467143"/>
            <a:ext cx="9144000" cy="762698"/>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 name="Subtitle 2">
            <a:extLst>
              <a:ext uri="{FF2B5EF4-FFF2-40B4-BE49-F238E27FC236}">
                <a16:creationId xmlns:a16="http://schemas.microsoft.com/office/drawing/2014/main" id="{43043289-20F1-1B73-C850-CE92562B546B}"/>
              </a:ext>
            </a:extLst>
          </p:cNvPr>
          <p:cNvSpPr txBox="1">
            <a:spLocks/>
          </p:cNvSpPr>
          <p:nvPr/>
        </p:nvSpPr>
        <p:spPr>
          <a:xfrm>
            <a:off x="10375900" y="6318583"/>
            <a:ext cx="3035300" cy="1223962"/>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b="1" u="sng" dirty="0">
                <a:latin typeface="Times New Roman" panose="02020603050405020304" pitchFamily="18" charset="0"/>
                <a:cs typeface="Times New Roman" panose="02020603050405020304" pitchFamily="18" charset="0"/>
              </a:rPr>
              <a:t>Project Supervisor:</a:t>
            </a:r>
          </a:p>
          <a:p>
            <a:pPr algn="just"/>
            <a:r>
              <a:rPr lang="en-US" dirty="0">
                <a:solidFill>
                  <a:srgbClr val="FF0000"/>
                </a:solidFill>
                <a:latin typeface="Times New Roman" panose="02020603050405020304" pitchFamily="18" charset="0"/>
                <a:cs typeface="Times New Roman" panose="02020603050405020304" pitchFamily="18" charset="0"/>
              </a:rPr>
              <a:t>Mr. Prashant Agrawal</a:t>
            </a:r>
            <a:endParaRPr lang="en-IN" dirty="0">
              <a:solidFill>
                <a:srgbClr val="FF0000"/>
              </a:solidFill>
              <a:latin typeface="Times New Roman" panose="02020603050405020304" pitchFamily="18" charset="0"/>
              <a:cs typeface="Times New Roman" panose="02020603050405020304" pitchFamily="18" charset="0"/>
            </a:endParaRPr>
          </a:p>
          <a:p>
            <a:pPr algn="just"/>
            <a:endParaRPr lang="en-IN" dirty="0">
              <a:solidFill>
                <a:srgbClr val="FF0000"/>
              </a:solidFill>
              <a:latin typeface="Times New Roman" panose="02020603050405020304" pitchFamily="18" charset="0"/>
              <a:cs typeface="Times New Roman" panose="02020603050405020304" pitchFamily="18" charset="0"/>
            </a:endParaRPr>
          </a:p>
          <a:p>
            <a:pPr algn="just"/>
            <a:endParaRPr lang="en-IN" b="1"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9A50B94-DBEB-9815-4684-223EC27F9F0D}"/>
              </a:ext>
            </a:extLst>
          </p:cNvPr>
          <p:cNvPicPr>
            <a:picLocks noChangeAspect="1"/>
          </p:cNvPicPr>
          <p:nvPr/>
        </p:nvPicPr>
        <p:blipFill>
          <a:blip r:embed="rId2"/>
          <a:stretch>
            <a:fillRect/>
          </a:stretch>
        </p:blipFill>
        <p:spPr>
          <a:xfrm>
            <a:off x="272955" y="72904"/>
            <a:ext cx="14193672" cy="1384490"/>
          </a:xfrm>
          <a:prstGeom prst="rect">
            <a:avLst/>
          </a:prstGeom>
        </p:spPr>
      </p:pic>
    </p:spTree>
    <p:extLst>
      <p:ext uri="{BB962C8B-B14F-4D97-AF65-F5344CB8AC3E}">
        <p14:creationId xmlns:p14="http://schemas.microsoft.com/office/powerpoint/2010/main" val="1839923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1192871" y="3885560"/>
            <a:ext cx="3140273" cy="3422463"/>
          </a:xfrm>
          <a:prstGeom prst="rect">
            <a:avLst/>
          </a:prstGeom>
        </p:spPr>
      </p:pic>
      <p:sp>
        <p:nvSpPr>
          <p:cNvPr id="4" name="Text 0"/>
          <p:cNvSpPr/>
          <p:nvPr/>
        </p:nvSpPr>
        <p:spPr>
          <a:xfrm>
            <a:off x="793790" y="12443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Reports</a:t>
            </a:r>
            <a:endParaRPr lang="en-US" sz="4450" dirty="0"/>
          </a:p>
        </p:txBody>
      </p:sp>
      <p:pic>
        <p:nvPicPr>
          <p:cNvPr id="5" name="Image 2" descr="preencoded.png"/>
          <p:cNvPicPr>
            <a:picLocks noChangeAspect="1"/>
          </p:cNvPicPr>
          <p:nvPr/>
        </p:nvPicPr>
        <p:blipFill>
          <a:blip r:embed="rId5"/>
          <a:stretch>
            <a:fillRect/>
          </a:stretch>
        </p:blipFill>
        <p:spPr>
          <a:xfrm>
            <a:off x="793790" y="2293263"/>
            <a:ext cx="566976" cy="566976"/>
          </a:xfrm>
          <a:prstGeom prst="rect">
            <a:avLst/>
          </a:prstGeom>
        </p:spPr>
      </p:pic>
      <p:sp>
        <p:nvSpPr>
          <p:cNvPr id="6" name="Text 1"/>
          <p:cNvSpPr/>
          <p:nvPr/>
        </p:nvSpPr>
        <p:spPr>
          <a:xfrm>
            <a:off x="793790" y="3087053"/>
            <a:ext cx="3328273"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Student Rental History</a:t>
            </a:r>
            <a:endParaRPr lang="en-US" sz="2200" dirty="0"/>
          </a:p>
        </p:txBody>
      </p:sp>
      <p:sp>
        <p:nvSpPr>
          <p:cNvPr id="7" name="Text 2"/>
          <p:cNvSpPr/>
          <p:nvPr/>
        </p:nvSpPr>
        <p:spPr>
          <a:xfrm>
            <a:off x="793790" y="3577471"/>
            <a:ext cx="3608070"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Track past rental activity.</a:t>
            </a:r>
            <a:endParaRPr lang="en-US" sz="1750" dirty="0"/>
          </a:p>
        </p:txBody>
      </p:sp>
      <p:pic>
        <p:nvPicPr>
          <p:cNvPr id="8" name="Image 3" descr="preencoded.png"/>
          <p:cNvPicPr>
            <a:picLocks noChangeAspect="1"/>
          </p:cNvPicPr>
          <p:nvPr/>
        </p:nvPicPr>
        <p:blipFill>
          <a:blip r:embed="rId6"/>
          <a:stretch>
            <a:fillRect/>
          </a:stretch>
        </p:blipFill>
        <p:spPr>
          <a:xfrm>
            <a:off x="4742021" y="2293263"/>
            <a:ext cx="566976" cy="566976"/>
          </a:xfrm>
          <a:prstGeom prst="rect">
            <a:avLst/>
          </a:prstGeom>
        </p:spPr>
      </p:pic>
      <p:sp>
        <p:nvSpPr>
          <p:cNvPr id="9" name="Text 3"/>
          <p:cNvSpPr/>
          <p:nvPr/>
        </p:nvSpPr>
        <p:spPr>
          <a:xfrm>
            <a:off x="4742021" y="30870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Item Availability</a:t>
            </a:r>
            <a:endParaRPr lang="en-US" sz="2200" dirty="0"/>
          </a:p>
        </p:txBody>
      </p:sp>
      <p:sp>
        <p:nvSpPr>
          <p:cNvPr id="10" name="Text 4"/>
          <p:cNvSpPr/>
          <p:nvPr/>
        </p:nvSpPr>
        <p:spPr>
          <a:xfrm>
            <a:off x="4742021" y="3577471"/>
            <a:ext cx="360818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View available items for rent.</a:t>
            </a:r>
            <a:endParaRPr lang="en-US" sz="1750" dirty="0"/>
          </a:p>
        </p:txBody>
      </p:sp>
      <p:pic>
        <p:nvPicPr>
          <p:cNvPr id="11" name="Image 4" descr="preencoded.png"/>
          <p:cNvPicPr>
            <a:picLocks noChangeAspect="1"/>
          </p:cNvPicPr>
          <p:nvPr/>
        </p:nvPicPr>
        <p:blipFill>
          <a:blip r:embed="rId7"/>
          <a:stretch>
            <a:fillRect/>
          </a:stretch>
        </p:blipFill>
        <p:spPr>
          <a:xfrm>
            <a:off x="793790" y="4620816"/>
            <a:ext cx="566976" cy="566976"/>
          </a:xfrm>
          <a:prstGeom prst="rect">
            <a:avLst/>
          </a:prstGeom>
        </p:spPr>
      </p:pic>
      <p:sp>
        <p:nvSpPr>
          <p:cNvPr id="12" name="Text 5"/>
          <p:cNvSpPr/>
          <p:nvPr/>
        </p:nvSpPr>
        <p:spPr>
          <a:xfrm>
            <a:off x="793790" y="54146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Financial Reports</a:t>
            </a:r>
            <a:endParaRPr lang="en-US" sz="2200" dirty="0"/>
          </a:p>
        </p:txBody>
      </p:sp>
      <p:sp>
        <p:nvSpPr>
          <p:cNvPr id="13" name="Text 6"/>
          <p:cNvSpPr/>
          <p:nvPr/>
        </p:nvSpPr>
        <p:spPr>
          <a:xfrm>
            <a:off x="807438" y="5905024"/>
            <a:ext cx="3608070"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Track transactions and income.</a:t>
            </a:r>
            <a:endParaRPr lang="en-US" sz="1750" dirty="0"/>
          </a:p>
        </p:txBody>
      </p:sp>
      <p:pic>
        <p:nvPicPr>
          <p:cNvPr id="14" name="Image 5" descr="preencoded.png"/>
          <p:cNvPicPr>
            <a:picLocks noChangeAspect="1"/>
          </p:cNvPicPr>
          <p:nvPr/>
        </p:nvPicPr>
        <p:blipFill>
          <a:blip r:embed="rId8"/>
          <a:stretch>
            <a:fillRect/>
          </a:stretch>
        </p:blipFill>
        <p:spPr>
          <a:xfrm>
            <a:off x="4742021" y="4620816"/>
            <a:ext cx="566976" cy="566976"/>
          </a:xfrm>
          <a:prstGeom prst="rect">
            <a:avLst/>
          </a:prstGeom>
        </p:spPr>
      </p:pic>
      <p:sp>
        <p:nvSpPr>
          <p:cNvPr id="15" name="Text 7"/>
          <p:cNvSpPr/>
          <p:nvPr/>
        </p:nvSpPr>
        <p:spPr>
          <a:xfrm>
            <a:off x="4742021" y="5414605"/>
            <a:ext cx="3608189"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Student Feedback and Reviews</a:t>
            </a:r>
            <a:endParaRPr lang="en-US" sz="2200" dirty="0"/>
          </a:p>
        </p:txBody>
      </p:sp>
      <p:sp>
        <p:nvSpPr>
          <p:cNvPr id="16" name="Text 8"/>
          <p:cNvSpPr/>
          <p:nvPr/>
        </p:nvSpPr>
        <p:spPr>
          <a:xfrm>
            <a:off x="4742021" y="6259354"/>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Analyze user feedback and ratings.</a:t>
            </a:r>
            <a:endParaRPr lang="en-US" sz="1750" dirty="0"/>
          </a:p>
        </p:txBody>
      </p:sp>
      <p:pic>
        <p:nvPicPr>
          <p:cNvPr id="18" name="Image 1" descr="preencoded.png">
            <a:extLst>
              <a:ext uri="{FF2B5EF4-FFF2-40B4-BE49-F238E27FC236}">
                <a16:creationId xmlns:a16="http://schemas.microsoft.com/office/drawing/2014/main" id="{B3CC9969-E92F-3755-2006-FD7C0D8C9731}"/>
              </a:ext>
            </a:extLst>
          </p:cNvPr>
          <p:cNvPicPr>
            <a:picLocks noChangeAspect="1"/>
          </p:cNvPicPr>
          <p:nvPr/>
        </p:nvPicPr>
        <p:blipFill>
          <a:blip r:embed="rId9"/>
          <a:stretch>
            <a:fillRect/>
          </a:stretch>
        </p:blipFill>
        <p:spPr>
          <a:xfrm>
            <a:off x="9404090" y="1329095"/>
            <a:ext cx="3577561" cy="249531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0" y="0"/>
            <a:ext cx="5486400" cy="8229600"/>
          </a:xfrm>
          <a:prstGeom prst="rect">
            <a:avLst/>
          </a:prstGeom>
          <a:solidFill>
            <a:srgbClr val="E5E0DF"/>
          </a:solidFill>
          <a:ln/>
        </p:spPr>
      </p:sp>
      <p:pic>
        <p:nvPicPr>
          <p:cNvPr id="4" name="Image 1" descr="preencoded.png"/>
          <p:cNvPicPr>
            <a:picLocks noChangeAspect="1"/>
          </p:cNvPicPr>
          <p:nvPr/>
        </p:nvPicPr>
        <p:blipFill>
          <a:blip r:embed="rId4"/>
          <a:stretch>
            <a:fillRect/>
          </a:stretch>
        </p:blipFill>
        <p:spPr>
          <a:xfrm>
            <a:off x="0" y="-22302"/>
            <a:ext cx="5486400" cy="8229600"/>
          </a:xfrm>
          <a:prstGeom prst="rect">
            <a:avLst/>
          </a:prstGeom>
        </p:spPr>
      </p:pic>
      <p:sp>
        <p:nvSpPr>
          <p:cNvPr id="5" name="Text 1"/>
          <p:cNvSpPr/>
          <p:nvPr/>
        </p:nvSpPr>
        <p:spPr>
          <a:xfrm>
            <a:off x="6280190" y="146970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References</a:t>
            </a:r>
            <a:endParaRPr lang="en-US" sz="4450" dirty="0"/>
          </a:p>
        </p:txBody>
      </p:sp>
      <p:sp>
        <p:nvSpPr>
          <p:cNvPr id="6" name="Shape 2"/>
          <p:cNvSpPr/>
          <p:nvPr/>
        </p:nvSpPr>
        <p:spPr>
          <a:xfrm>
            <a:off x="6280190" y="2773799"/>
            <a:ext cx="510302" cy="510302"/>
          </a:xfrm>
          <a:prstGeom prst="roundRect">
            <a:avLst>
              <a:gd name="adj" fmla="val 18669"/>
            </a:avLst>
          </a:prstGeom>
          <a:solidFill>
            <a:srgbClr val="F7EDD4"/>
          </a:solidFill>
          <a:ln w="7620">
            <a:solidFill>
              <a:srgbClr val="DDD3BA"/>
            </a:solidFill>
            <a:prstDash val="solid"/>
          </a:ln>
        </p:spPr>
      </p:sp>
      <p:sp>
        <p:nvSpPr>
          <p:cNvPr id="7" name="Text 3"/>
          <p:cNvSpPr/>
          <p:nvPr/>
        </p:nvSpPr>
        <p:spPr>
          <a:xfrm>
            <a:off x="6459379" y="2858810"/>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8" name="Text 4"/>
          <p:cNvSpPr/>
          <p:nvPr/>
        </p:nvSpPr>
        <p:spPr>
          <a:xfrm>
            <a:off x="7017306" y="277379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Java Servlet Documentation</a:t>
            </a:r>
            <a:endParaRPr lang="en-US" sz="2200" dirty="0"/>
          </a:p>
        </p:txBody>
      </p:sp>
      <p:sp>
        <p:nvSpPr>
          <p:cNvPr id="9" name="Text 5"/>
          <p:cNvSpPr/>
          <p:nvPr/>
        </p:nvSpPr>
        <p:spPr>
          <a:xfrm>
            <a:off x="7017306" y="3618548"/>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Official documentation for Java Servlet technology.</a:t>
            </a:r>
            <a:endParaRPr lang="en-US" sz="1750" dirty="0"/>
          </a:p>
        </p:txBody>
      </p:sp>
      <p:sp>
        <p:nvSpPr>
          <p:cNvPr id="10" name="Shape 6"/>
          <p:cNvSpPr/>
          <p:nvPr/>
        </p:nvSpPr>
        <p:spPr>
          <a:xfrm>
            <a:off x="10171867" y="2773799"/>
            <a:ext cx="510302" cy="510302"/>
          </a:xfrm>
          <a:prstGeom prst="roundRect">
            <a:avLst>
              <a:gd name="adj" fmla="val 18669"/>
            </a:avLst>
          </a:prstGeom>
          <a:solidFill>
            <a:srgbClr val="F7EDD4"/>
          </a:solidFill>
          <a:ln w="7620">
            <a:solidFill>
              <a:srgbClr val="DDD3BA"/>
            </a:solidFill>
            <a:prstDash val="solid"/>
          </a:ln>
        </p:spPr>
      </p:sp>
      <p:sp>
        <p:nvSpPr>
          <p:cNvPr id="11" name="Text 7"/>
          <p:cNvSpPr/>
          <p:nvPr/>
        </p:nvSpPr>
        <p:spPr>
          <a:xfrm>
            <a:off x="10322243" y="2858810"/>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12" name="Text 8"/>
          <p:cNvSpPr/>
          <p:nvPr/>
        </p:nvSpPr>
        <p:spPr>
          <a:xfrm>
            <a:off x="10908983" y="277379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Bootstrap Documentation</a:t>
            </a:r>
            <a:endParaRPr lang="en-US" sz="2200" dirty="0"/>
          </a:p>
        </p:txBody>
      </p:sp>
      <p:sp>
        <p:nvSpPr>
          <p:cNvPr id="13" name="Text 9"/>
          <p:cNvSpPr/>
          <p:nvPr/>
        </p:nvSpPr>
        <p:spPr>
          <a:xfrm>
            <a:off x="10908983" y="3618548"/>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Documentation for the Bootstrap framework.</a:t>
            </a:r>
            <a:endParaRPr lang="en-US" sz="1750" dirty="0"/>
          </a:p>
        </p:txBody>
      </p:sp>
      <p:sp>
        <p:nvSpPr>
          <p:cNvPr id="14" name="Shape 10"/>
          <p:cNvSpPr/>
          <p:nvPr/>
        </p:nvSpPr>
        <p:spPr>
          <a:xfrm>
            <a:off x="6280190" y="4826318"/>
            <a:ext cx="510302" cy="510302"/>
          </a:xfrm>
          <a:prstGeom prst="roundRect">
            <a:avLst>
              <a:gd name="adj" fmla="val 18669"/>
            </a:avLst>
          </a:prstGeom>
          <a:solidFill>
            <a:srgbClr val="F7EDD4"/>
          </a:solidFill>
          <a:ln w="7620">
            <a:solidFill>
              <a:srgbClr val="DDD3BA"/>
            </a:solidFill>
            <a:prstDash val="solid"/>
          </a:ln>
        </p:spPr>
      </p:sp>
      <p:sp>
        <p:nvSpPr>
          <p:cNvPr id="15" name="Text 11"/>
          <p:cNvSpPr/>
          <p:nvPr/>
        </p:nvSpPr>
        <p:spPr>
          <a:xfrm>
            <a:off x="6430566" y="4911328"/>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6" name="Text 12"/>
          <p:cNvSpPr/>
          <p:nvPr/>
        </p:nvSpPr>
        <p:spPr>
          <a:xfrm>
            <a:off x="7017306" y="482631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Javatpoint, TutorialsPoint</a:t>
            </a:r>
            <a:endParaRPr lang="en-US" sz="2200" dirty="0"/>
          </a:p>
        </p:txBody>
      </p:sp>
      <p:sp>
        <p:nvSpPr>
          <p:cNvPr id="17" name="Text 13"/>
          <p:cNvSpPr/>
          <p:nvPr/>
        </p:nvSpPr>
        <p:spPr>
          <a:xfrm>
            <a:off x="7017306" y="567106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Online resources for Java and web development tutorials.</a:t>
            </a:r>
            <a:endParaRPr lang="en-US" sz="1750" dirty="0"/>
          </a:p>
        </p:txBody>
      </p:sp>
      <p:sp>
        <p:nvSpPr>
          <p:cNvPr id="18" name="Shape 14"/>
          <p:cNvSpPr/>
          <p:nvPr/>
        </p:nvSpPr>
        <p:spPr>
          <a:xfrm>
            <a:off x="10171867" y="4826318"/>
            <a:ext cx="510302" cy="510302"/>
          </a:xfrm>
          <a:prstGeom prst="roundRect">
            <a:avLst>
              <a:gd name="adj" fmla="val 18669"/>
            </a:avLst>
          </a:prstGeom>
          <a:solidFill>
            <a:srgbClr val="F7EDD4"/>
          </a:solidFill>
          <a:ln w="7620">
            <a:solidFill>
              <a:srgbClr val="DDD3BA"/>
            </a:solidFill>
            <a:prstDash val="solid"/>
          </a:ln>
        </p:spPr>
      </p:sp>
      <p:sp>
        <p:nvSpPr>
          <p:cNvPr id="19" name="Text 15"/>
          <p:cNvSpPr/>
          <p:nvPr/>
        </p:nvSpPr>
        <p:spPr>
          <a:xfrm>
            <a:off x="10327481" y="4911328"/>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4</a:t>
            </a:r>
            <a:endParaRPr lang="en-US" sz="2650" dirty="0"/>
          </a:p>
        </p:txBody>
      </p:sp>
      <p:sp>
        <p:nvSpPr>
          <p:cNvPr id="20" name="Text 16"/>
          <p:cNvSpPr/>
          <p:nvPr/>
        </p:nvSpPr>
        <p:spPr>
          <a:xfrm>
            <a:off x="10908983" y="48263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W3Schools</a:t>
            </a:r>
            <a:endParaRPr lang="en-US" sz="2200" dirty="0"/>
          </a:p>
        </p:txBody>
      </p:sp>
      <p:sp>
        <p:nvSpPr>
          <p:cNvPr id="21" name="Text 17"/>
          <p:cNvSpPr/>
          <p:nvPr/>
        </p:nvSpPr>
        <p:spPr>
          <a:xfrm>
            <a:off x="10908983" y="5316736"/>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Online resource for web development tutorials.</a:t>
            </a:r>
            <a:endParaRPr lang="en-US" sz="1750" dirty="0"/>
          </a:p>
        </p:txBody>
      </p:sp>
      <p:pic>
        <p:nvPicPr>
          <p:cNvPr id="22" name="Image 0" descr="preencoded.png">
            <a:extLst>
              <a:ext uri="{FF2B5EF4-FFF2-40B4-BE49-F238E27FC236}">
                <a16:creationId xmlns:a16="http://schemas.microsoft.com/office/drawing/2014/main" id="{0D9AAABF-5AB0-2AFB-B2D8-CC1783A631D7}"/>
              </a:ext>
            </a:extLst>
          </p:cNvPr>
          <p:cNvPicPr>
            <a:picLocks noChangeAspect="1"/>
          </p:cNvPicPr>
          <p:nvPr/>
        </p:nvPicPr>
        <p:blipFill>
          <a:blip r:embed="rId5"/>
          <a:stretch>
            <a:fillRect/>
          </a:stretch>
        </p:blipFill>
        <p:spPr>
          <a:xfrm>
            <a:off x="0" y="0"/>
            <a:ext cx="5486400" cy="84353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474952"/>
            <a:ext cx="4919305" cy="3279577"/>
          </a:xfrm>
          <a:prstGeom prst="rect">
            <a:avLst/>
          </a:prstGeom>
        </p:spPr>
      </p:pic>
      <p:sp>
        <p:nvSpPr>
          <p:cNvPr id="4" name="Text 0"/>
          <p:cNvSpPr/>
          <p:nvPr/>
        </p:nvSpPr>
        <p:spPr>
          <a:xfrm>
            <a:off x="6280190" y="2330053"/>
            <a:ext cx="7556421" cy="978218"/>
          </a:xfrm>
          <a:prstGeom prst="rect">
            <a:avLst/>
          </a:prstGeom>
          <a:noFill/>
          <a:ln/>
        </p:spPr>
        <p:txBody>
          <a:bodyPr wrap="none" lIns="0" tIns="0" rIns="0" bIns="0" rtlCol="0" anchor="t"/>
          <a:lstStyle/>
          <a:p>
            <a:pPr marL="0" indent="0">
              <a:lnSpc>
                <a:spcPts val="7700"/>
              </a:lnSpc>
              <a:buNone/>
            </a:pPr>
            <a:r>
              <a:rPr lang="en-US" sz="6150" dirty="0">
                <a:solidFill>
                  <a:srgbClr val="5C4E3D"/>
                </a:solidFill>
                <a:latin typeface="Libre Baskerville" pitchFamily="34" charset="0"/>
                <a:ea typeface="Libre Baskerville" pitchFamily="34" charset="-122"/>
                <a:cs typeface="Libre Baskerville" pitchFamily="34" charset="-120"/>
              </a:rPr>
              <a:t>Saathi</a:t>
            </a:r>
            <a:endParaRPr lang="en-US" sz="6150" dirty="0"/>
          </a:p>
        </p:txBody>
      </p:sp>
      <p:sp>
        <p:nvSpPr>
          <p:cNvPr id="5" name="Text 1"/>
          <p:cNvSpPr/>
          <p:nvPr/>
        </p:nvSpPr>
        <p:spPr>
          <a:xfrm>
            <a:off x="6280190" y="3648432"/>
            <a:ext cx="7556421" cy="3133346"/>
          </a:xfrm>
          <a:prstGeom prst="rect">
            <a:avLst/>
          </a:prstGeom>
          <a:noFill/>
          <a:ln/>
        </p:spPr>
        <p:txBody>
          <a:bodyPr wrap="none" lIns="0" tIns="0" rIns="0" bIns="0" rtlCol="0" anchor="t"/>
          <a:lstStyle/>
          <a:p>
            <a:pPr marL="0" indent="0">
              <a:lnSpc>
                <a:spcPts val="2850"/>
              </a:lnSpc>
              <a:buNone/>
            </a:pPr>
            <a:r>
              <a:rPr lang="en-US" sz="2000" b="1" dirty="0">
                <a:solidFill>
                  <a:srgbClr val="454240"/>
                </a:solidFill>
                <a:latin typeface="DM Sans" pitchFamily="34" charset="0"/>
                <a:ea typeface="DM Sans" pitchFamily="34" charset="-122"/>
                <a:cs typeface="DM Sans" pitchFamily="34" charset="-120"/>
              </a:rPr>
              <a:t>Bridging the gaps in student life</a:t>
            </a:r>
          </a:p>
          <a:p>
            <a:pPr>
              <a:lnSpc>
                <a:spcPts val="2850"/>
              </a:lnSpc>
            </a:pPr>
            <a:r>
              <a:rPr lang="en-US" sz="1750" dirty="0" err="1">
                <a:solidFill>
                  <a:srgbClr val="454240"/>
                </a:solidFill>
                <a:latin typeface="DM Sans" pitchFamily="34" charset="0"/>
                <a:ea typeface="DM Sans" pitchFamily="34" charset="-122"/>
                <a:cs typeface="DM Sans" pitchFamily="34" charset="-120"/>
              </a:rPr>
              <a:t>Saathi</a:t>
            </a:r>
            <a:r>
              <a:rPr lang="en-US" sz="1750" dirty="0">
                <a:solidFill>
                  <a:srgbClr val="454240"/>
                </a:solidFill>
                <a:latin typeface="DM Sans" pitchFamily="34" charset="0"/>
                <a:ea typeface="DM Sans" pitchFamily="34" charset="-122"/>
                <a:cs typeface="DM Sans" pitchFamily="34" charset="-120"/>
              </a:rPr>
              <a:t> is a student-centric rental platform developed with </a:t>
            </a:r>
          </a:p>
          <a:p>
            <a:pPr>
              <a:lnSpc>
                <a:spcPts val="2850"/>
              </a:lnSpc>
            </a:pPr>
            <a:r>
              <a:rPr lang="en-US" sz="1750" dirty="0">
                <a:solidFill>
                  <a:srgbClr val="454240"/>
                </a:solidFill>
                <a:latin typeface="DM Sans" pitchFamily="34" charset="0"/>
                <a:ea typeface="DM Sans" pitchFamily="34" charset="-122"/>
                <a:cs typeface="DM Sans" pitchFamily="34" charset="-120"/>
              </a:rPr>
              <a:t>Java Servlet, designed to help students save money and earn </a:t>
            </a:r>
          </a:p>
          <a:p>
            <a:pPr>
              <a:lnSpc>
                <a:spcPts val="2850"/>
              </a:lnSpc>
            </a:pPr>
            <a:r>
              <a:rPr lang="en-US" sz="1750" dirty="0">
                <a:solidFill>
                  <a:srgbClr val="454240"/>
                </a:solidFill>
                <a:latin typeface="DM Sans" pitchFamily="34" charset="0"/>
                <a:ea typeface="DM Sans" pitchFamily="34" charset="-122"/>
                <a:cs typeface="DM Sans" pitchFamily="34" charset="-120"/>
              </a:rPr>
              <a:t>by renting out items they no longer need. The platform caters</a:t>
            </a:r>
          </a:p>
          <a:p>
            <a:pPr>
              <a:lnSpc>
                <a:spcPts val="2850"/>
              </a:lnSpc>
            </a:pPr>
            <a:r>
              <a:rPr lang="en-US" sz="1750" dirty="0">
                <a:solidFill>
                  <a:srgbClr val="454240"/>
                </a:solidFill>
                <a:latin typeface="DM Sans" pitchFamily="34" charset="0"/>
                <a:ea typeface="DM Sans" pitchFamily="34" charset="-122"/>
                <a:cs typeface="DM Sans" pitchFamily="34" charset="-120"/>
              </a:rPr>
              <a:t> specifically to the unique financial needs of students by offering </a:t>
            </a:r>
          </a:p>
          <a:p>
            <a:pPr>
              <a:lnSpc>
                <a:spcPts val="2850"/>
              </a:lnSpc>
            </a:pPr>
            <a:r>
              <a:rPr lang="en-US" sz="1750" dirty="0">
                <a:solidFill>
                  <a:srgbClr val="454240"/>
                </a:solidFill>
                <a:latin typeface="DM Sans" pitchFamily="34" charset="0"/>
                <a:ea typeface="DM Sans" pitchFamily="34" charset="-122"/>
                <a:cs typeface="DM Sans" pitchFamily="34" charset="-120"/>
              </a:rPr>
              <a:t>a cost-effective solution, providing access to a wide range of </a:t>
            </a:r>
          </a:p>
          <a:p>
            <a:pPr>
              <a:lnSpc>
                <a:spcPts val="2850"/>
              </a:lnSpc>
            </a:pPr>
            <a:r>
              <a:rPr lang="en-US" sz="1750" dirty="0">
                <a:solidFill>
                  <a:srgbClr val="454240"/>
                </a:solidFill>
                <a:latin typeface="DM Sans" pitchFamily="34" charset="0"/>
                <a:ea typeface="DM Sans" pitchFamily="34" charset="-122"/>
                <a:cs typeface="DM Sans" pitchFamily="34" charset="-120"/>
              </a:rPr>
              <a:t>rentable goods, including textbooks, electronics, furniture, and more,</a:t>
            </a:r>
          </a:p>
          <a:p>
            <a:pPr>
              <a:lnSpc>
                <a:spcPts val="2850"/>
              </a:lnSpc>
            </a:pPr>
            <a:r>
              <a:rPr lang="en-US" sz="1750" dirty="0">
                <a:solidFill>
                  <a:srgbClr val="454240"/>
                </a:solidFill>
                <a:latin typeface="DM Sans" pitchFamily="34" charset="0"/>
                <a:ea typeface="DM Sans" pitchFamily="34" charset="-122"/>
                <a:cs typeface="DM Sans" pitchFamily="34" charset="-120"/>
              </a:rPr>
              <a:t> making essential items both affordable and accessible..</a:t>
            </a:r>
            <a:endParaRPr lang="en-US" sz="1750" dirty="0"/>
          </a:p>
        </p:txBody>
      </p:sp>
      <p:sp>
        <p:nvSpPr>
          <p:cNvPr id="6" name="Text 2"/>
          <p:cNvSpPr/>
          <p:nvPr/>
        </p:nvSpPr>
        <p:spPr>
          <a:xfrm>
            <a:off x="6346210" y="4283256"/>
            <a:ext cx="5895832" cy="448033"/>
          </a:xfrm>
          <a:prstGeom prst="rect">
            <a:avLst/>
          </a:prstGeom>
          <a:noFill/>
          <a:ln/>
        </p:spPr>
        <p:txBody>
          <a:bodyPr wrap="none" lIns="0" tIns="0" rIns="0" bIns="0" rtlCol="0" anchor="t"/>
          <a:lstStyle/>
          <a:p>
            <a:pPr marL="0" indent="0">
              <a:lnSpc>
                <a:spcPts val="2850"/>
              </a:lnSpc>
              <a:buNone/>
            </a:pPr>
            <a:endParaRPr lang="en-US" sz="1750" dirty="0">
              <a:solidFill>
                <a:srgbClr val="454240"/>
              </a:solidFill>
              <a:latin typeface="DM Sans" pitchFamily="34" charset="0"/>
              <a:ea typeface="DM Sans" pitchFamily="34" charset="-122"/>
              <a:cs typeface="DM Sans" pitchFamily="34" charset="-120"/>
            </a:endParaRPr>
          </a:p>
        </p:txBody>
      </p:sp>
      <p:sp>
        <p:nvSpPr>
          <p:cNvPr id="7" name="Text 3"/>
          <p:cNvSpPr/>
          <p:nvPr/>
        </p:nvSpPr>
        <p:spPr>
          <a:xfrm>
            <a:off x="9705314" y="6418875"/>
            <a:ext cx="4258659" cy="362903"/>
          </a:xfrm>
          <a:prstGeom prst="rect">
            <a:avLst/>
          </a:prstGeom>
          <a:noFill/>
          <a:ln/>
        </p:spPr>
        <p:txBody>
          <a:bodyPr wrap="none" lIns="0" tIns="0" rIns="0" bIns="0" rtlCol="0" anchor="t"/>
          <a:lstStyle/>
          <a:p>
            <a:pPr marL="0" indent="0">
              <a:lnSpc>
                <a:spcPts val="2850"/>
              </a:lnSpc>
              <a:buNone/>
            </a:pPr>
            <a:endParaRPr lang="en-US" sz="1750" b="1" dirty="0"/>
          </a:p>
        </p:txBody>
      </p:sp>
      <p:sp>
        <p:nvSpPr>
          <p:cNvPr id="8" name="Shape 4"/>
          <p:cNvSpPr/>
          <p:nvPr/>
        </p:nvSpPr>
        <p:spPr>
          <a:xfrm>
            <a:off x="6280190" y="5519499"/>
            <a:ext cx="362903" cy="362903"/>
          </a:xfrm>
          <a:prstGeom prst="roundRect">
            <a:avLst>
              <a:gd name="adj" fmla="val 25194296"/>
            </a:avLst>
          </a:prstGeom>
          <a:noFill/>
          <a:ln w="7620">
            <a:solidFill>
              <a:srgbClr val="FFFFFF"/>
            </a:solidFill>
            <a:prstDash val="solid"/>
          </a:ln>
        </p:spPr>
      </p:sp>
      <p:sp>
        <p:nvSpPr>
          <p:cNvPr id="10" name="Text 5"/>
          <p:cNvSpPr/>
          <p:nvPr/>
        </p:nvSpPr>
        <p:spPr>
          <a:xfrm>
            <a:off x="6756440" y="5502593"/>
            <a:ext cx="1103233"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306955"/>
            <a:ext cx="4919305" cy="3615690"/>
          </a:xfrm>
          <a:prstGeom prst="rect">
            <a:avLst/>
          </a:prstGeom>
        </p:spPr>
      </p:pic>
      <p:sp>
        <p:nvSpPr>
          <p:cNvPr id="4" name="Text 0"/>
          <p:cNvSpPr/>
          <p:nvPr/>
        </p:nvSpPr>
        <p:spPr>
          <a:xfrm>
            <a:off x="6280190" y="165115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Introduction</a:t>
            </a:r>
            <a:endParaRPr lang="en-US" sz="4450" dirty="0"/>
          </a:p>
        </p:txBody>
      </p:sp>
      <p:sp>
        <p:nvSpPr>
          <p:cNvPr id="5" name="Shape 1"/>
          <p:cNvSpPr/>
          <p:nvPr/>
        </p:nvSpPr>
        <p:spPr>
          <a:xfrm>
            <a:off x="6280190" y="2955250"/>
            <a:ext cx="510302" cy="510302"/>
          </a:xfrm>
          <a:prstGeom prst="roundRect">
            <a:avLst>
              <a:gd name="adj" fmla="val 18669"/>
            </a:avLst>
          </a:prstGeom>
          <a:solidFill>
            <a:srgbClr val="F7EDD4"/>
          </a:solidFill>
          <a:ln w="7620">
            <a:solidFill>
              <a:srgbClr val="DDD3BA"/>
            </a:solidFill>
            <a:prstDash val="solid"/>
          </a:ln>
        </p:spPr>
      </p:sp>
      <p:sp>
        <p:nvSpPr>
          <p:cNvPr id="6" name="Text 2"/>
          <p:cNvSpPr/>
          <p:nvPr/>
        </p:nvSpPr>
        <p:spPr>
          <a:xfrm>
            <a:off x="6459379" y="3040261"/>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7" name="Text 3"/>
          <p:cNvSpPr/>
          <p:nvPr/>
        </p:nvSpPr>
        <p:spPr>
          <a:xfrm>
            <a:off x="7017306" y="2955250"/>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Student-Centric Rental Platform</a:t>
            </a:r>
            <a:endParaRPr lang="en-US" sz="2200" dirty="0"/>
          </a:p>
        </p:txBody>
      </p:sp>
      <p:sp>
        <p:nvSpPr>
          <p:cNvPr id="8" name="Text 4"/>
          <p:cNvSpPr/>
          <p:nvPr/>
        </p:nvSpPr>
        <p:spPr>
          <a:xfrm>
            <a:off x="7017306" y="3799999"/>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For college students to rent items from peers.</a:t>
            </a:r>
            <a:endParaRPr lang="en-US" sz="1750" dirty="0"/>
          </a:p>
        </p:txBody>
      </p:sp>
      <p:sp>
        <p:nvSpPr>
          <p:cNvPr id="9" name="Shape 5"/>
          <p:cNvSpPr/>
          <p:nvPr/>
        </p:nvSpPr>
        <p:spPr>
          <a:xfrm>
            <a:off x="10171867" y="2955250"/>
            <a:ext cx="510302" cy="510302"/>
          </a:xfrm>
          <a:prstGeom prst="roundRect">
            <a:avLst>
              <a:gd name="adj" fmla="val 18669"/>
            </a:avLst>
          </a:prstGeom>
          <a:solidFill>
            <a:srgbClr val="F7EDD4"/>
          </a:solidFill>
          <a:ln w="7620">
            <a:solidFill>
              <a:srgbClr val="DDD3BA"/>
            </a:solidFill>
            <a:prstDash val="solid"/>
          </a:ln>
        </p:spPr>
      </p:sp>
      <p:sp>
        <p:nvSpPr>
          <p:cNvPr id="10" name="Text 6"/>
          <p:cNvSpPr/>
          <p:nvPr/>
        </p:nvSpPr>
        <p:spPr>
          <a:xfrm>
            <a:off x="10322243" y="3040261"/>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11" name="Text 7"/>
          <p:cNvSpPr/>
          <p:nvPr/>
        </p:nvSpPr>
        <p:spPr>
          <a:xfrm>
            <a:off x="10908983" y="2955250"/>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Financial Burden Reduction</a:t>
            </a:r>
            <a:endParaRPr lang="en-US" sz="2200" dirty="0"/>
          </a:p>
        </p:txBody>
      </p:sp>
      <p:sp>
        <p:nvSpPr>
          <p:cNvPr id="12" name="Text 8"/>
          <p:cNvSpPr/>
          <p:nvPr/>
        </p:nvSpPr>
        <p:spPr>
          <a:xfrm>
            <a:off x="10908983" y="3799999"/>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Reduce the cost of buying new items.</a:t>
            </a:r>
            <a:endParaRPr lang="en-US" sz="1750" dirty="0"/>
          </a:p>
        </p:txBody>
      </p:sp>
      <p:sp>
        <p:nvSpPr>
          <p:cNvPr id="13" name="Shape 9"/>
          <p:cNvSpPr/>
          <p:nvPr/>
        </p:nvSpPr>
        <p:spPr>
          <a:xfrm>
            <a:off x="6280190" y="5007769"/>
            <a:ext cx="510302" cy="510302"/>
          </a:xfrm>
          <a:prstGeom prst="roundRect">
            <a:avLst>
              <a:gd name="adj" fmla="val 18669"/>
            </a:avLst>
          </a:prstGeom>
          <a:solidFill>
            <a:srgbClr val="F7EDD4"/>
          </a:solidFill>
          <a:ln w="7620">
            <a:solidFill>
              <a:srgbClr val="DDD3BA"/>
            </a:solidFill>
            <a:prstDash val="solid"/>
          </a:ln>
        </p:spPr>
      </p:sp>
      <p:sp>
        <p:nvSpPr>
          <p:cNvPr id="14" name="Text 10"/>
          <p:cNvSpPr/>
          <p:nvPr/>
        </p:nvSpPr>
        <p:spPr>
          <a:xfrm>
            <a:off x="6430566" y="5092779"/>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5" name="Text 11"/>
          <p:cNvSpPr/>
          <p:nvPr/>
        </p:nvSpPr>
        <p:spPr>
          <a:xfrm>
            <a:off x="7017306" y="50077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Sustainability</a:t>
            </a:r>
            <a:endParaRPr lang="en-US" sz="2200" dirty="0"/>
          </a:p>
        </p:txBody>
      </p:sp>
      <p:sp>
        <p:nvSpPr>
          <p:cNvPr id="16" name="Text 12"/>
          <p:cNvSpPr/>
          <p:nvPr/>
        </p:nvSpPr>
        <p:spPr>
          <a:xfrm>
            <a:off x="7017306" y="5498187"/>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Promote resource sharing and reduce waste.</a:t>
            </a:r>
            <a:endParaRPr lang="en-US" sz="1750" dirty="0"/>
          </a:p>
        </p:txBody>
      </p:sp>
      <p:sp>
        <p:nvSpPr>
          <p:cNvPr id="17" name="Shape 13"/>
          <p:cNvSpPr/>
          <p:nvPr/>
        </p:nvSpPr>
        <p:spPr>
          <a:xfrm>
            <a:off x="10171867" y="5007769"/>
            <a:ext cx="510302" cy="510302"/>
          </a:xfrm>
          <a:prstGeom prst="roundRect">
            <a:avLst>
              <a:gd name="adj" fmla="val 18669"/>
            </a:avLst>
          </a:prstGeom>
          <a:solidFill>
            <a:srgbClr val="F7EDD4"/>
          </a:solidFill>
          <a:ln w="7620">
            <a:solidFill>
              <a:srgbClr val="DDD3BA"/>
            </a:solidFill>
            <a:prstDash val="solid"/>
          </a:ln>
        </p:spPr>
      </p:sp>
      <p:sp>
        <p:nvSpPr>
          <p:cNvPr id="18" name="Text 14"/>
          <p:cNvSpPr/>
          <p:nvPr/>
        </p:nvSpPr>
        <p:spPr>
          <a:xfrm>
            <a:off x="10327481" y="5092779"/>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4</a:t>
            </a:r>
            <a:endParaRPr lang="en-US" sz="2650" dirty="0"/>
          </a:p>
        </p:txBody>
      </p:sp>
      <p:sp>
        <p:nvSpPr>
          <p:cNvPr id="19" name="Text 15"/>
          <p:cNvSpPr/>
          <p:nvPr/>
        </p:nvSpPr>
        <p:spPr>
          <a:xfrm>
            <a:off x="10908983" y="500776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Modern Technology</a:t>
            </a:r>
            <a:endParaRPr lang="en-US" sz="2200" dirty="0"/>
          </a:p>
        </p:txBody>
      </p:sp>
      <p:sp>
        <p:nvSpPr>
          <p:cNvPr id="20" name="Text 16"/>
          <p:cNvSpPr/>
          <p:nvPr/>
        </p:nvSpPr>
        <p:spPr>
          <a:xfrm>
            <a:off x="10908983" y="5852517"/>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Built with the latest technology for efficiency.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 0"/>
          <p:cNvSpPr/>
          <p:nvPr/>
        </p:nvSpPr>
        <p:spPr>
          <a:xfrm>
            <a:off x="581917" y="34868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Literature Review</a:t>
            </a:r>
            <a:endParaRPr lang="en-US" sz="4450" dirty="0"/>
          </a:p>
        </p:txBody>
      </p:sp>
      <p:sp>
        <p:nvSpPr>
          <p:cNvPr id="5" name="Shape 1"/>
          <p:cNvSpPr/>
          <p:nvPr/>
        </p:nvSpPr>
        <p:spPr>
          <a:xfrm>
            <a:off x="688895" y="1686326"/>
            <a:ext cx="13042821" cy="30480"/>
          </a:xfrm>
          <a:prstGeom prst="roundRect">
            <a:avLst>
              <a:gd name="adj" fmla="val 312558"/>
            </a:avLst>
          </a:prstGeom>
          <a:solidFill>
            <a:srgbClr val="DDD3BA"/>
          </a:solidFill>
          <a:ln/>
        </p:spPr>
      </p:sp>
      <p:sp>
        <p:nvSpPr>
          <p:cNvPr id="6" name="Shape 2"/>
          <p:cNvSpPr/>
          <p:nvPr/>
        </p:nvSpPr>
        <p:spPr>
          <a:xfrm>
            <a:off x="2581100" y="1910514"/>
            <a:ext cx="30480" cy="793790"/>
          </a:xfrm>
          <a:prstGeom prst="roundRect">
            <a:avLst>
              <a:gd name="adj" fmla="val 312558"/>
            </a:avLst>
          </a:prstGeom>
          <a:solidFill>
            <a:srgbClr val="DDD3BA"/>
          </a:solidFill>
          <a:ln/>
        </p:spPr>
      </p:sp>
      <p:sp>
        <p:nvSpPr>
          <p:cNvPr id="7" name="Shape 3"/>
          <p:cNvSpPr/>
          <p:nvPr/>
        </p:nvSpPr>
        <p:spPr>
          <a:xfrm>
            <a:off x="2341190" y="1431175"/>
            <a:ext cx="510302" cy="510302"/>
          </a:xfrm>
          <a:prstGeom prst="roundRect">
            <a:avLst>
              <a:gd name="adj" fmla="val 18669"/>
            </a:avLst>
          </a:prstGeom>
          <a:solidFill>
            <a:srgbClr val="F7EDD4"/>
          </a:solidFill>
          <a:ln w="7620">
            <a:solidFill>
              <a:srgbClr val="DDD3BA"/>
            </a:solidFill>
            <a:prstDash val="solid"/>
          </a:ln>
        </p:spPr>
      </p:sp>
      <p:sp>
        <p:nvSpPr>
          <p:cNvPr id="8" name="Text 4"/>
          <p:cNvSpPr/>
          <p:nvPr/>
        </p:nvSpPr>
        <p:spPr>
          <a:xfrm>
            <a:off x="2520438" y="1570234"/>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9" name="Text 5"/>
          <p:cNvSpPr/>
          <p:nvPr/>
        </p:nvSpPr>
        <p:spPr>
          <a:xfrm>
            <a:off x="1020604" y="5952053"/>
            <a:ext cx="3742730" cy="708660"/>
          </a:xfrm>
          <a:prstGeom prst="rect">
            <a:avLst/>
          </a:prstGeom>
          <a:noFill/>
          <a:ln/>
        </p:spPr>
        <p:txBody>
          <a:bodyPr wrap="square" lIns="0" tIns="0" rIns="0" bIns="0" rtlCol="0" anchor="t"/>
          <a:lstStyle/>
          <a:p>
            <a:pPr marL="0" indent="0" algn="ctr">
              <a:lnSpc>
                <a:spcPts val="2750"/>
              </a:lnSpc>
              <a:buNone/>
            </a:pPr>
            <a:endParaRPr lang="en-US" sz="2200" dirty="0"/>
          </a:p>
        </p:txBody>
      </p:sp>
      <p:sp>
        <p:nvSpPr>
          <p:cNvPr id="10" name="Text 6"/>
          <p:cNvSpPr/>
          <p:nvPr/>
        </p:nvSpPr>
        <p:spPr>
          <a:xfrm>
            <a:off x="425097" y="3179729"/>
            <a:ext cx="4852790" cy="4068564"/>
          </a:xfrm>
          <a:prstGeom prst="rect">
            <a:avLst/>
          </a:prstGeom>
          <a:noFill/>
          <a:ln/>
        </p:spPr>
        <p:txBody>
          <a:bodyPr wrap="square" lIns="0" tIns="0" rIns="0" bIns="0" rtlCol="0" anchor="t"/>
          <a:lstStyle/>
          <a:p>
            <a:r>
              <a:rPr lang="en-US" dirty="0"/>
              <a:t>OLX uses a peer-to-peer (P2P) model, allowing users to list and sell items directly to others. Sellers can post images, descriptions, and prices, while buyers browse, contact sellers, and negotiate. Its success relies on a user-friendly interface and broad categorization, covering electronics, vehicles, and real estate.</a:t>
            </a:r>
          </a:p>
          <a:p>
            <a:r>
              <a:rPr lang="en-US" b="1" dirty="0"/>
              <a:t>Literature Findings:</a:t>
            </a:r>
            <a:br>
              <a:rPr lang="en-US" dirty="0"/>
            </a:br>
            <a:r>
              <a:rPr lang="en-US" dirty="0"/>
              <a:t>The P2P model promotes community and trust, key for high-value item exchanges. OLX enhances trust through user ratings and reviews but faces challenges with item authenticity and fraud prevention, requiring consistent monitoring and user education.</a:t>
            </a:r>
          </a:p>
          <a:p>
            <a:pPr marL="0" indent="0" algn="ctr">
              <a:lnSpc>
                <a:spcPts val="2850"/>
              </a:lnSpc>
              <a:buNone/>
            </a:pPr>
            <a:endParaRPr lang="en-US" dirty="0"/>
          </a:p>
        </p:txBody>
      </p:sp>
      <p:sp>
        <p:nvSpPr>
          <p:cNvPr id="11" name="Shape 7"/>
          <p:cNvSpPr/>
          <p:nvPr/>
        </p:nvSpPr>
        <p:spPr>
          <a:xfrm>
            <a:off x="10282514" y="1867269"/>
            <a:ext cx="30480" cy="793790"/>
          </a:xfrm>
          <a:prstGeom prst="roundRect">
            <a:avLst>
              <a:gd name="adj" fmla="val 312558"/>
            </a:avLst>
          </a:prstGeom>
          <a:solidFill>
            <a:srgbClr val="DDD3BA"/>
          </a:solidFill>
          <a:ln/>
        </p:spPr>
      </p:sp>
      <p:sp>
        <p:nvSpPr>
          <p:cNvPr id="12" name="Shape 8"/>
          <p:cNvSpPr/>
          <p:nvPr/>
        </p:nvSpPr>
        <p:spPr>
          <a:xfrm>
            <a:off x="10027363" y="1431175"/>
            <a:ext cx="510302" cy="510302"/>
          </a:xfrm>
          <a:prstGeom prst="roundRect">
            <a:avLst>
              <a:gd name="adj" fmla="val 18669"/>
            </a:avLst>
          </a:prstGeom>
          <a:solidFill>
            <a:srgbClr val="F7EDD4"/>
          </a:solidFill>
          <a:ln w="7620">
            <a:solidFill>
              <a:srgbClr val="DDD3BA"/>
            </a:solidFill>
            <a:prstDash val="solid"/>
          </a:ln>
        </p:spPr>
      </p:sp>
      <p:sp>
        <p:nvSpPr>
          <p:cNvPr id="13" name="Text 9"/>
          <p:cNvSpPr/>
          <p:nvPr/>
        </p:nvSpPr>
        <p:spPr>
          <a:xfrm>
            <a:off x="10161709" y="1586591"/>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14" name="Text 10"/>
          <p:cNvSpPr/>
          <p:nvPr/>
        </p:nvSpPr>
        <p:spPr>
          <a:xfrm>
            <a:off x="9186506" y="2601986"/>
            <a:ext cx="2983944" cy="354330"/>
          </a:xfrm>
          <a:prstGeom prst="rect">
            <a:avLst/>
          </a:prstGeom>
          <a:noFill/>
          <a:ln/>
        </p:spPr>
        <p:txBody>
          <a:bodyPr wrap="none" lIns="0" tIns="0" rIns="0" bIns="0" rtlCol="0" anchor="t"/>
          <a:lstStyle/>
          <a:p>
            <a:pPr marL="0" indent="0" algn="ctr">
              <a:lnSpc>
                <a:spcPts val="2750"/>
              </a:lnSpc>
              <a:buNone/>
            </a:pPr>
            <a:r>
              <a:rPr lang="en-US" sz="2400" dirty="0" err="1"/>
              <a:t>Cashify</a:t>
            </a:r>
            <a:r>
              <a:rPr lang="en-US" sz="2400" dirty="0"/>
              <a:t>: Focused on Tech Devices and Refurbishment</a:t>
            </a:r>
            <a:endParaRPr lang="en-US" sz="2200" dirty="0"/>
          </a:p>
        </p:txBody>
      </p:sp>
      <p:sp>
        <p:nvSpPr>
          <p:cNvPr id="15" name="Text 11"/>
          <p:cNvSpPr/>
          <p:nvPr/>
        </p:nvSpPr>
        <p:spPr>
          <a:xfrm>
            <a:off x="7546111" y="3091394"/>
            <a:ext cx="5983107" cy="4245233"/>
          </a:xfrm>
          <a:prstGeom prst="rect">
            <a:avLst/>
          </a:prstGeom>
          <a:noFill/>
          <a:ln/>
        </p:spPr>
        <p:txBody>
          <a:bodyPr wrap="square" lIns="0" tIns="0" rIns="0" bIns="0" rtlCol="0" anchor="t"/>
          <a:lstStyle/>
          <a:p>
            <a:r>
              <a:rPr lang="en-US" dirty="0" err="1"/>
              <a:t>Cashify</a:t>
            </a:r>
            <a:r>
              <a:rPr lang="en-US" dirty="0"/>
              <a:t> specializes in the purchase and resale of electronic devices, particularly smartphones. The company follows a "buyback" model, where users can sell their old phones to </a:t>
            </a:r>
            <a:r>
              <a:rPr lang="en-US" dirty="0" err="1"/>
              <a:t>Cashify</a:t>
            </a:r>
            <a:r>
              <a:rPr lang="en-US" dirty="0"/>
              <a:t> directly. The platform then refurbishes these items and resells them. </a:t>
            </a:r>
            <a:r>
              <a:rPr lang="en-US" dirty="0" err="1"/>
              <a:t>Cashify’s</a:t>
            </a:r>
            <a:r>
              <a:rPr lang="en-US" dirty="0"/>
              <a:t> process includes device inspection, evaluation, and pricing based on the condition and brand of the product.</a:t>
            </a:r>
          </a:p>
          <a:p>
            <a:r>
              <a:rPr lang="en-US" b="1" dirty="0"/>
              <a:t>Literature Findings:</a:t>
            </a:r>
            <a:br>
              <a:rPr lang="en-US" dirty="0"/>
            </a:br>
            <a:r>
              <a:rPr lang="en-US" dirty="0"/>
              <a:t>Aligned with circular economy principles, </a:t>
            </a:r>
            <a:r>
              <a:rPr lang="en-US" dirty="0" err="1"/>
              <a:t>Cashify</a:t>
            </a:r>
            <a:r>
              <a:rPr lang="en-US" dirty="0"/>
              <a:t> reduces e-waste and appeals to eco-conscious buyers seeking affordable devices. Its convenience features, like home pick-up and instant payment, enhance user experience and attract time-conscious consumers.</a:t>
            </a:r>
          </a:p>
          <a:p>
            <a:pPr marL="0" indent="0" algn="ctr">
              <a:lnSpc>
                <a:spcPts val="2850"/>
              </a:lnSpc>
              <a:buNone/>
            </a:pPr>
            <a:endParaRPr lang="en-US" dirty="0"/>
          </a:p>
        </p:txBody>
      </p:sp>
      <p:sp>
        <p:nvSpPr>
          <p:cNvPr id="22" name="Text 10">
            <a:extLst>
              <a:ext uri="{FF2B5EF4-FFF2-40B4-BE49-F238E27FC236}">
                <a16:creationId xmlns:a16="http://schemas.microsoft.com/office/drawing/2014/main" id="{649AF4A0-FABD-B34C-B181-DDF379A8D875}"/>
              </a:ext>
            </a:extLst>
          </p:cNvPr>
          <p:cNvSpPr/>
          <p:nvPr/>
        </p:nvSpPr>
        <p:spPr>
          <a:xfrm>
            <a:off x="1275199" y="2627729"/>
            <a:ext cx="2983944" cy="354330"/>
          </a:xfrm>
          <a:prstGeom prst="rect">
            <a:avLst/>
          </a:prstGeom>
          <a:noFill/>
          <a:ln/>
        </p:spPr>
        <p:txBody>
          <a:bodyPr wrap="none" lIns="0" tIns="0" rIns="0" bIns="0" rtlCol="0" anchor="t"/>
          <a:lstStyle/>
          <a:p>
            <a:pPr marL="0" indent="0" algn="ctr">
              <a:lnSpc>
                <a:spcPts val="2750"/>
              </a:lnSpc>
              <a:buNone/>
            </a:pPr>
            <a:r>
              <a:rPr lang="en-IN" sz="2400" dirty="0"/>
              <a:t>OLX: Peer-to-Peer Marketplace Model</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474952"/>
            <a:ext cx="4919305" cy="3279577"/>
          </a:xfrm>
          <a:prstGeom prst="rect">
            <a:avLst/>
          </a:prstGeom>
        </p:spPr>
      </p:pic>
      <p:sp>
        <p:nvSpPr>
          <p:cNvPr id="4" name="Text 0"/>
          <p:cNvSpPr/>
          <p:nvPr/>
        </p:nvSpPr>
        <p:spPr>
          <a:xfrm>
            <a:off x="6280190" y="1973223"/>
            <a:ext cx="6833235"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Objective of the Project</a:t>
            </a:r>
            <a:endParaRPr lang="en-US" sz="4450" dirty="0"/>
          </a:p>
        </p:txBody>
      </p:sp>
      <p:sp>
        <p:nvSpPr>
          <p:cNvPr id="5" name="Shape 1"/>
          <p:cNvSpPr/>
          <p:nvPr/>
        </p:nvSpPr>
        <p:spPr>
          <a:xfrm>
            <a:off x="6280190" y="3022163"/>
            <a:ext cx="3664863" cy="1685092"/>
          </a:xfrm>
          <a:prstGeom prst="roundRect">
            <a:avLst>
              <a:gd name="adj" fmla="val 5654"/>
            </a:avLst>
          </a:prstGeom>
          <a:solidFill>
            <a:srgbClr val="F7EDD4"/>
          </a:solidFill>
          <a:ln w="7620">
            <a:solidFill>
              <a:srgbClr val="DDD3BA"/>
            </a:solidFill>
            <a:prstDash val="solid"/>
          </a:ln>
        </p:spPr>
      </p:sp>
      <p:sp>
        <p:nvSpPr>
          <p:cNvPr id="6" name="Text 2"/>
          <p:cNvSpPr/>
          <p:nvPr/>
        </p:nvSpPr>
        <p:spPr>
          <a:xfrm>
            <a:off x="6514624" y="325659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Affordability</a:t>
            </a:r>
            <a:endParaRPr lang="en-US" sz="2200" dirty="0"/>
          </a:p>
        </p:txBody>
      </p:sp>
      <p:sp>
        <p:nvSpPr>
          <p:cNvPr id="7" name="Text 3"/>
          <p:cNvSpPr/>
          <p:nvPr/>
        </p:nvSpPr>
        <p:spPr>
          <a:xfrm>
            <a:off x="6514624" y="3747016"/>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Provide cost-effective rental options.</a:t>
            </a:r>
            <a:endParaRPr lang="en-US" sz="1750" dirty="0"/>
          </a:p>
        </p:txBody>
      </p:sp>
      <p:sp>
        <p:nvSpPr>
          <p:cNvPr id="8" name="Shape 4"/>
          <p:cNvSpPr/>
          <p:nvPr/>
        </p:nvSpPr>
        <p:spPr>
          <a:xfrm>
            <a:off x="10171867" y="3022163"/>
            <a:ext cx="3664863" cy="1685092"/>
          </a:xfrm>
          <a:prstGeom prst="roundRect">
            <a:avLst>
              <a:gd name="adj" fmla="val 5654"/>
            </a:avLst>
          </a:prstGeom>
          <a:solidFill>
            <a:srgbClr val="F7EDD4"/>
          </a:solidFill>
          <a:ln w="7620">
            <a:solidFill>
              <a:srgbClr val="DDD3BA"/>
            </a:solidFill>
            <a:prstDash val="solid"/>
          </a:ln>
        </p:spPr>
      </p:sp>
      <p:sp>
        <p:nvSpPr>
          <p:cNvPr id="9" name="Text 5"/>
          <p:cNvSpPr/>
          <p:nvPr/>
        </p:nvSpPr>
        <p:spPr>
          <a:xfrm>
            <a:off x="10406301" y="325659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Convenience</a:t>
            </a:r>
            <a:endParaRPr lang="en-US" sz="2200" dirty="0"/>
          </a:p>
        </p:txBody>
      </p:sp>
      <p:sp>
        <p:nvSpPr>
          <p:cNvPr id="10" name="Text 6"/>
          <p:cNvSpPr/>
          <p:nvPr/>
        </p:nvSpPr>
        <p:spPr>
          <a:xfrm>
            <a:off x="10406301" y="3747016"/>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Easy access to items for students.</a:t>
            </a:r>
            <a:endParaRPr lang="en-US" sz="1750" dirty="0"/>
          </a:p>
        </p:txBody>
      </p:sp>
      <p:sp>
        <p:nvSpPr>
          <p:cNvPr id="11" name="Shape 7"/>
          <p:cNvSpPr/>
          <p:nvPr/>
        </p:nvSpPr>
        <p:spPr>
          <a:xfrm>
            <a:off x="6280190" y="4934069"/>
            <a:ext cx="7556421" cy="1322189"/>
          </a:xfrm>
          <a:prstGeom prst="roundRect">
            <a:avLst>
              <a:gd name="adj" fmla="val 7205"/>
            </a:avLst>
          </a:prstGeom>
          <a:solidFill>
            <a:srgbClr val="F7EDD4"/>
          </a:solidFill>
          <a:ln w="7620">
            <a:solidFill>
              <a:srgbClr val="DDD3BA"/>
            </a:solidFill>
            <a:prstDash val="solid"/>
          </a:ln>
        </p:spPr>
      </p:sp>
      <p:sp>
        <p:nvSpPr>
          <p:cNvPr id="12" name="Text 8"/>
          <p:cNvSpPr/>
          <p:nvPr/>
        </p:nvSpPr>
        <p:spPr>
          <a:xfrm>
            <a:off x="6514624" y="516850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Sustainability</a:t>
            </a:r>
            <a:endParaRPr lang="en-US" sz="2200" dirty="0"/>
          </a:p>
        </p:txBody>
      </p:sp>
      <p:sp>
        <p:nvSpPr>
          <p:cNvPr id="13" name="Text 9"/>
          <p:cNvSpPr/>
          <p:nvPr/>
        </p:nvSpPr>
        <p:spPr>
          <a:xfrm>
            <a:off x="6514624" y="5658922"/>
            <a:ext cx="7087553"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Promote resource sharing and reduce waste.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655088"/>
            <a:ext cx="4919424" cy="4919424"/>
          </a:xfrm>
          <a:prstGeom prst="rect">
            <a:avLst/>
          </a:prstGeom>
        </p:spPr>
      </p:pic>
      <p:sp>
        <p:nvSpPr>
          <p:cNvPr id="4" name="Text 0"/>
          <p:cNvSpPr/>
          <p:nvPr/>
        </p:nvSpPr>
        <p:spPr>
          <a:xfrm>
            <a:off x="793790" y="2425779"/>
            <a:ext cx="7121843"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Hardware Requirements</a:t>
            </a:r>
            <a:endParaRPr lang="en-US" sz="4450" dirty="0"/>
          </a:p>
        </p:txBody>
      </p:sp>
      <p:sp>
        <p:nvSpPr>
          <p:cNvPr id="5" name="Shape 1"/>
          <p:cNvSpPr/>
          <p:nvPr/>
        </p:nvSpPr>
        <p:spPr>
          <a:xfrm>
            <a:off x="793790" y="3474720"/>
            <a:ext cx="7556421" cy="2329101"/>
          </a:xfrm>
          <a:prstGeom prst="roundRect">
            <a:avLst>
              <a:gd name="adj" fmla="val 4090"/>
            </a:avLst>
          </a:prstGeom>
          <a:noFill/>
          <a:ln w="7620">
            <a:solidFill>
              <a:srgbClr val="000000">
                <a:alpha val="8000"/>
              </a:srgbClr>
            </a:solidFill>
            <a:prstDash val="solid"/>
          </a:ln>
        </p:spPr>
      </p:sp>
      <p:sp>
        <p:nvSpPr>
          <p:cNvPr id="6" name="Shape 2"/>
          <p:cNvSpPr/>
          <p:nvPr/>
        </p:nvSpPr>
        <p:spPr>
          <a:xfrm>
            <a:off x="801410" y="3482340"/>
            <a:ext cx="7541181" cy="650319"/>
          </a:xfrm>
          <a:prstGeom prst="rect">
            <a:avLst/>
          </a:prstGeom>
          <a:solidFill>
            <a:srgbClr val="FFFFFF">
              <a:alpha val="4000"/>
            </a:srgbClr>
          </a:solidFill>
          <a:ln/>
        </p:spPr>
      </p:sp>
      <p:sp>
        <p:nvSpPr>
          <p:cNvPr id="7" name="Text 3"/>
          <p:cNvSpPr/>
          <p:nvPr/>
        </p:nvSpPr>
        <p:spPr>
          <a:xfrm>
            <a:off x="1028224" y="362604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Development Environment</a:t>
            </a:r>
            <a:endParaRPr lang="en-US" sz="1750" dirty="0"/>
          </a:p>
        </p:txBody>
      </p:sp>
      <p:sp>
        <p:nvSpPr>
          <p:cNvPr id="8" name="Text 4"/>
          <p:cNvSpPr/>
          <p:nvPr/>
        </p:nvSpPr>
        <p:spPr>
          <a:xfrm>
            <a:off x="4802624" y="362604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Intel Core i3, 4GB RAM, 1TB HDD</a:t>
            </a:r>
            <a:endParaRPr lang="en-US" sz="1750" dirty="0"/>
          </a:p>
        </p:txBody>
      </p:sp>
      <p:sp>
        <p:nvSpPr>
          <p:cNvPr id="9" name="Shape 5"/>
          <p:cNvSpPr/>
          <p:nvPr/>
        </p:nvSpPr>
        <p:spPr>
          <a:xfrm>
            <a:off x="801410" y="4132659"/>
            <a:ext cx="7541181" cy="650319"/>
          </a:xfrm>
          <a:prstGeom prst="rect">
            <a:avLst/>
          </a:prstGeom>
          <a:solidFill>
            <a:srgbClr val="000000">
              <a:alpha val="4000"/>
            </a:srgbClr>
          </a:solidFill>
          <a:ln/>
        </p:spPr>
      </p:sp>
      <p:sp>
        <p:nvSpPr>
          <p:cNvPr id="10" name="Text 6"/>
          <p:cNvSpPr/>
          <p:nvPr/>
        </p:nvSpPr>
        <p:spPr>
          <a:xfrm>
            <a:off x="1028224" y="42763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Server Requirement</a:t>
            </a:r>
            <a:endParaRPr lang="en-US" sz="1750" dirty="0"/>
          </a:p>
        </p:txBody>
      </p:sp>
      <p:sp>
        <p:nvSpPr>
          <p:cNvPr id="11" name="Text 7"/>
          <p:cNvSpPr/>
          <p:nvPr/>
        </p:nvSpPr>
        <p:spPr>
          <a:xfrm>
            <a:off x="4802624" y="42763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High Availability Cloud Servers</a:t>
            </a:r>
            <a:endParaRPr lang="en-US" sz="1750" dirty="0"/>
          </a:p>
        </p:txBody>
      </p:sp>
      <p:sp>
        <p:nvSpPr>
          <p:cNvPr id="12" name="Shape 8"/>
          <p:cNvSpPr/>
          <p:nvPr/>
        </p:nvSpPr>
        <p:spPr>
          <a:xfrm>
            <a:off x="801410" y="4782979"/>
            <a:ext cx="7541181" cy="1013222"/>
          </a:xfrm>
          <a:prstGeom prst="rect">
            <a:avLst/>
          </a:prstGeom>
          <a:solidFill>
            <a:srgbClr val="FFFFFF">
              <a:alpha val="4000"/>
            </a:srgbClr>
          </a:solidFill>
          <a:ln/>
        </p:spPr>
      </p:sp>
      <p:sp>
        <p:nvSpPr>
          <p:cNvPr id="13" name="Text 9"/>
          <p:cNvSpPr/>
          <p:nvPr/>
        </p:nvSpPr>
        <p:spPr>
          <a:xfrm>
            <a:off x="1028224" y="492668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Client Requirement</a:t>
            </a:r>
            <a:endParaRPr lang="en-US" sz="1750" dirty="0"/>
          </a:p>
        </p:txBody>
      </p:sp>
      <p:sp>
        <p:nvSpPr>
          <p:cNvPr id="14" name="Text 10"/>
          <p:cNvSpPr/>
          <p:nvPr/>
        </p:nvSpPr>
        <p:spPr>
          <a:xfrm>
            <a:off x="4802624" y="4926687"/>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Any device with internet access and a web browser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902863"/>
            <a:ext cx="6823591"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Software Requirements</a:t>
            </a:r>
            <a:endParaRPr lang="en-US" sz="4450" dirty="0"/>
          </a:p>
        </p:txBody>
      </p:sp>
      <p:sp>
        <p:nvSpPr>
          <p:cNvPr id="3" name="Text 1"/>
          <p:cNvSpPr/>
          <p:nvPr/>
        </p:nvSpPr>
        <p:spPr>
          <a:xfrm>
            <a:off x="793790" y="417861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Frontend</a:t>
            </a:r>
            <a:endParaRPr lang="en-US" sz="2200" dirty="0"/>
          </a:p>
        </p:txBody>
      </p:sp>
      <p:sp>
        <p:nvSpPr>
          <p:cNvPr id="4" name="Text 2"/>
          <p:cNvSpPr/>
          <p:nvPr/>
        </p:nvSpPr>
        <p:spPr>
          <a:xfrm>
            <a:off x="793790" y="4759762"/>
            <a:ext cx="3978116" cy="974611"/>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HTML, CSS, Basic JavaScript</a:t>
            </a:r>
          </a:p>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Bootstrap</a:t>
            </a:r>
            <a:endParaRPr lang="en-US" sz="1750" dirty="0"/>
          </a:p>
        </p:txBody>
      </p:sp>
      <p:sp>
        <p:nvSpPr>
          <p:cNvPr id="5" name="Text 3"/>
          <p:cNvSpPr/>
          <p:nvPr/>
        </p:nvSpPr>
        <p:spPr>
          <a:xfrm>
            <a:off x="5332928" y="417861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Backend</a:t>
            </a:r>
            <a:endParaRPr lang="en-US" sz="2200" dirty="0"/>
          </a:p>
        </p:txBody>
      </p:sp>
      <p:sp>
        <p:nvSpPr>
          <p:cNvPr id="6" name="Text 4"/>
          <p:cNvSpPr/>
          <p:nvPr/>
        </p:nvSpPr>
        <p:spPr>
          <a:xfrm>
            <a:off x="5332928" y="475976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Java Servlet, JDBC, MySQL</a:t>
            </a:r>
            <a:endParaRPr lang="en-US" sz="1750" dirty="0"/>
          </a:p>
        </p:txBody>
      </p:sp>
      <p:sp>
        <p:nvSpPr>
          <p:cNvPr id="7" name="Text 5"/>
          <p:cNvSpPr/>
          <p:nvPr/>
        </p:nvSpPr>
        <p:spPr>
          <a:xfrm>
            <a:off x="9872067" y="417861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Tools</a:t>
            </a:r>
            <a:endParaRPr lang="en-US" sz="2200" dirty="0"/>
          </a:p>
        </p:txBody>
      </p:sp>
      <p:sp>
        <p:nvSpPr>
          <p:cNvPr id="8" name="Text 6"/>
          <p:cNvSpPr/>
          <p:nvPr/>
        </p:nvSpPr>
        <p:spPr>
          <a:xfrm>
            <a:off x="9872067" y="4759762"/>
            <a:ext cx="3978116"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NetBeans, Figma, etc.</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01361" y="7895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Modules</a:t>
            </a:r>
            <a:endParaRPr lang="en-US" sz="2200" dirty="0"/>
          </a:p>
        </p:txBody>
      </p:sp>
      <p:pic>
        <p:nvPicPr>
          <p:cNvPr id="3" name="Image 0" descr="preencoded.png"/>
          <p:cNvPicPr>
            <a:picLocks noChangeAspect="1"/>
          </p:cNvPicPr>
          <p:nvPr/>
        </p:nvPicPr>
        <p:blipFill>
          <a:blip r:embed="rId3"/>
          <a:stretch>
            <a:fillRect/>
          </a:stretch>
        </p:blipFill>
        <p:spPr>
          <a:xfrm>
            <a:off x="5801361" y="1370649"/>
            <a:ext cx="566976" cy="907256"/>
          </a:xfrm>
          <a:prstGeom prst="rect">
            <a:avLst/>
          </a:prstGeom>
        </p:spPr>
      </p:pic>
      <p:sp>
        <p:nvSpPr>
          <p:cNvPr id="4" name="Text 1"/>
          <p:cNvSpPr/>
          <p:nvPr/>
        </p:nvSpPr>
        <p:spPr>
          <a:xfrm>
            <a:off x="6538358" y="1483997"/>
            <a:ext cx="2278096" cy="175022"/>
          </a:xfrm>
          <a:prstGeom prst="rect">
            <a:avLst/>
          </a:prstGeom>
          <a:noFill/>
          <a:ln/>
        </p:spPr>
        <p:txBody>
          <a:bodyPr wrap="none" lIns="0" tIns="0" rIns="0" bIns="0" rtlCol="0" anchor="t"/>
          <a:lstStyle/>
          <a:p>
            <a:pPr marL="0" indent="0" algn="l">
              <a:lnSpc>
                <a:spcPts val="1350"/>
              </a:lnSpc>
              <a:buNone/>
            </a:pPr>
            <a:r>
              <a:rPr lang="en-US" sz="1400" dirty="0">
                <a:solidFill>
                  <a:srgbClr val="454240"/>
                </a:solidFill>
                <a:latin typeface="Libre Baskerville" pitchFamily="34" charset="0"/>
                <a:ea typeface="Libre Baskerville" pitchFamily="34" charset="-122"/>
                <a:cs typeface="Libre Baskerville" pitchFamily="34" charset="-120"/>
              </a:rPr>
              <a:t>User Registration/Login</a:t>
            </a:r>
            <a:endParaRPr lang="en-US" sz="1400" dirty="0"/>
          </a:p>
        </p:txBody>
      </p:sp>
      <p:sp>
        <p:nvSpPr>
          <p:cNvPr id="5" name="Text 2"/>
          <p:cNvSpPr/>
          <p:nvPr/>
        </p:nvSpPr>
        <p:spPr>
          <a:xfrm>
            <a:off x="6592951" y="1797378"/>
            <a:ext cx="1991505" cy="426600"/>
          </a:xfrm>
          <a:prstGeom prst="rect">
            <a:avLst/>
          </a:prstGeom>
          <a:noFill/>
          <a:ln/>
        </p:spPr>
        <p:txBody>
          <a:bodyPr wrap="none" lIns="0" tIns="0" rIns="0" bIns="0" rtlCol="0" anchor="t"/>
          <a:lstStyle/>
          <a:p>
            <a:pPr marL="0" indent="0" algn="l">
              <a:lnSpc>
                <a:spcPts val="1400"/>
              </a:lnSpc>
              <a:buNone/>
            </a:pPr>
            <a:r>
              <a:rPr lang="en-US" sz="1200" dirty="0">
                <a:solidFill>
                  <a:srgbClr val="454240"/>
                </a:solidFill>
                <a:latin typeface="DM Sans" pitchFamily="34" charset="0"/>
                <a:ea typeface="DM Sans" pitchFamily="34" charset="-122"/>
                <a:cs typeface="DM Sans" pitchFamily="34" charset="-120"/>
              </a:rPr>
              <a:t>Secure account creation and access.</a:t>
            </a:r>
            <a:endParaRPr lang="en-US" sz="1200" dirty="0"/>
          </a:p>
        </p:txBody>
      </p:sp>
      <p:pic>
        <p:nvPicPr>
          <p:cNvPr id="6" name="Image 1" descr="preencoded.png"/>
          <p:cNvPicPr>
            <a:picLocks noChangeAspect="1"/>
          </p:cNvPicPr>
          <p:nvPr/>
        </p:nvPicPr>
        <p:blipFill>
          <a:blip r:embed="rId4"/>
          <a:stretch>
            <a:fillRect/>
          </a:stretch>
        </p:blipFill>
        <p:spPr>
          <a:xfrm>
            <a:off x="5801361" y="2277905"/>
            <a:ext cx="566976" cy="907256"/>
          </a:xfrm>
          <a:prstGeom prst="rect">
            <a:avLst/>
          </a:prstGeom>
        </p:spPr>
      </p:pic>
      <p:sp>
        <p:nvSpPr>
          <p:cNvPr id="7" name="Text 3"/>
          <p:cNvSpPr/>
          <p:nvPr/>
        </p:nvSpPr>
        <p:spPr>
          <a:xfrm>
            <a:off x="6538358" y="2391252"/>
            <a:ext cx="1725930" cy="177165"/>
          </a:xfrm>
          <a:prstGeom prst="rect">
            <a:avLst/>
          </a:prstGeom>
          <a:noFill/>
          <a:ln/>
        </p:spPr>
        <p:txBody>
          <a:bodyPr wrap="none" lIns="0" tIns="0" rIns="0" bIns="0" rtlCol="0" anchor="t"/>
          <a:lstStyle/>
          <a:p>
            <a:pPr marL="0" indent="0" algn="l">
              <a:lnSpc>
                <a:spcPts val="1350"/>
              </a:lnSpc>
              <a:buNone/>
            </a:pPr>
            <a:r>
              <a:rPr lang="en-US" sz="1400" dirty="0">
                <a:solidFill>
                  <a:srgbClr val="454240"/>
                </a:solidFill>
                <a:latin typeface="Libre Baskerville" pitchFamily="34" charset="0"/>
                <a:ea typeface="Libre Baskerville" pitchFamily="34" charset="-122"/>
                <a:cs typeface="Libre Baskerville" pitchFamily="34" charset="-120"/>
              </a:rPr>
              <a:t>Item Listing and Search</a:t>
            </a:r>
            <a:endParaRPr lang="en-US" sz="1400" dirty="0"/>
          </a:p>
        </p:txBody>
      </p:sp>
      <p:sp>
        <p:nvSpPr>
          <p:cNvPr id="8" name="Text 4"/>
          <p:cNvSpPr/>
          <p:nvPr/>
        </p:nvSpPr>
        <p:spPr>
          <a:xfrm>
            <a:off x="6592952" y="2636400"/>
            <a:ext cx="1759493" cy="232530"/>
          </a:xfrm>
          <a:prstGeom prst="rect">
            <a:avLst/>
          </a:prstGeom>
          <a:noFill/>
          <a:ln/>
        </p:spPr>
        <p:txBody>
          <a:bodyPr wrap="none" lIns="0" tIns="0" rIns="0" bIns="0" rtlCol="0" anchor="t"/>
          <a:lstStyle/>
          <a:p>
            <a:pPr marL="0" indent="0" algn="l">
              <a:lnSpc>
                <a:spcPts val="1400"/>
              </a:lnSpc>
              <a:buNone/>
            </a:pPr>
            <a:r>
              <a:rPr lang="en-US" sz="1200" dirty="0">
                <a:solidFill>
                  <a:srgbClr val="454240"/>
                </a:solidFill>
                <a:latin typeface="DM Sans" pitchFamily="34" charset="0"/>
                <a:ea typeface="DM Sans" pitchFamily="34" charset="-122"/>
                <a:cs typeface="DM Sans" pitchFamily="34" charset="-120"/>
              </a:rPr>
              <a:t>Browse and find available items.</a:t>
            </a:r>
            <a:endParaRPr lang="en-US" sz="1200" dirty="0"/>
          </a:p>
        </p:txBody>
      </p:sp>
      <p:pic>
        <p:nvPicPr>
          <p:cNvPr id="9" name="Image 2" descr="preencoded.png"/>
          <p:cNvPicPr>
            <a:picLocks noChangeAspect="1"/>
          </p:cNvPicPr>
          <p:nvPr/>
        </p:nvPicPr>
        <p:blipFill>
          <a:blip r:embed="rId5"/>
          <a:stretch>
            <a:fillRect/>
          </a:stretch>
        </p:blipFill>
        <p:spPr>
          <a:xfrm>
            <a:off x="5801361" y="3185161"/>
            <a:ext cx="566976" cy="907256"/>
          </a:xfrm>
          <a:prstGeom prst="rect">
            <a:avLst/>
          </a:prstGeom>
        </p:spPr>
      </p:pic>
      <p:sp>
        <p:nvSpPr>
          <p:cNvPr id="10" name="Text 5"/>
          <p:cNvSpPr/>
          <p:nvPr/>
        </p:nvSpPr>
        <p:spPr>
          <a:xfrm>
            <a:off x="6538358" y="3298509"/>
            <a:ext cx="2003584" cy="177165"/>
          </a:xfrm>
          <a:prstGeom prst="rect">
            <a:avLst/>
          </a:prstGeom>
          <a:noFill/>
          <a:ln/>
        </p:spPr>
        <p:txBody>
          <a:bodyPr wrap="none" lIns="0" tIns="0" rIns="0" bIns="0" rtlCol="0" anchor="t"/>
          <a:lstStyle/>
          <a:p>
            <a:pPr marL="0" indent="0" algn="l">
              <a:lnSpc>
                <a:spcPts val="1350"/>
              </a:lnSpc>
              <a:buNone/>
            </a:pPr>
            <a:r>
              <a:rPr lang="en-US" sz="1400" dirty="0">
                <a:solidFill>
                  <a:srgbClr val="454240"/>
                </a:solidFill>
                <a:latin typeface="Libre Baskerville" pitchFamily="34" charset="0"/>
                <a:ea typeface="Libre Baskerville" pitchFamily="34" charset="-122"/>
                <a:cs typeface="Libre Baskerville" pitchFamily="34" charset="-120"/>
              </a:rPr>
              <a:t>Interactive Map Integration</a:t>
            </a:r>
            <a:endParaRPr lang="en-US" sz="1400" dirty="0"/>
          </a:p>
        </p:txBody>
      </p:sp>
      <p:sp>
        <p:nvSpPr>
          <p:cNvPr id="11" name="Text 6"/>
          <p:cNvSpPr/>
          <p:nvPr/>
        </p:nvSpPr>
        <p:spPr>
          <a:xfrm>
            <a:off x="6592949" y="4499770"/>
            <a:ext cx="1417558" cy="418406"/>
          </a:xfrm>
          <a:prstGeom prst="rect">
            <a:avLst/>
          </a:prstGeom>
          <a:noFill/>
          <a:ln/>
        </p:spPr>
        <p:txBody>
          <a:bodyPr wrap="none" lIns="0" tIns="0" rIns="0" bIns="0" rtlCol="0" anchor="t"/>
          <a:lstStyle/>
          <a:p>
            <a:pPr marL="0" indent="0" algn="l">
              <a:lnSpc>
                <a:spcPts val="1400"/>
              </a:lnSpc>
              <a:buNone/>
            </a:pPr>
            <a:r>
              <a:rPr lang="en-US" sz="1200" dirty="0">
                <a:solidFill>
                  <a:srgbClr val="454240"/>
                </a:solidFill>
                <a:latin typeface="DM Sans" pitchFamily="34" charset="0"/>
                <a:ea typeface="DM Sans" pitchFamily="34" charset="-122"/>
                <a:cs typeface="DM Sans" pitchFamily="34" charset="-120"/>
              </a:rPr>
              <a:t>Locate items on a map.</a:t>
            </a:r>
            <a:endParaRPr lang="en-US" sz="1200" dirty="0"/>
          </a:p>
        </p:txBody>
      </p:sp>
      <p:pic>
        <p:nvPicPr>
          <p:cNvPr id="12" name="Image 3" descr="preencoded.png"/>
          <p:cNvPicPr>
            <a:picLocks noChangeAspect="1"/>
          </p:cNvPicPr>
          <p:nvPr/>
        </p:nvPicPr>
        <p:blipFill>
          <a:blip r:embed="rId6"/>
          <a:stretch>
            <a:fillRect/>
          </a:stretch>
        </p:blipFill>
        <p:spPr>
          <a:xfrm>
            <a:off x="5801361" y="4092418"/>
            <a:ext cx="566976" cy="907256"/>
          </a:xfrm>
          <a:prstGeom prst="rect">
            <a:avLst/>
          </a:prstGeom>
        </p:spPr>
      </p:pic>
      <p:sp>
        <p:nvSpPr>
          <p:cNvPr id="13" name="Text 7"/>
          <p:cNvSpPr/>
          <p:nvPr/>
        </p:nvSpPr>
        <p:spPr>
          <a:xfrm>
            <a:off x="6538358" y="4207908"/>
            <a:ext cx="3017520" cy="177165"/>
          </a:xfrm>
          <a:prstGeom prst="rect">
            <a:avLst/>
          </a:prstGeom>
          <a:noFill/>
          <a:ln/>
        </p:spPr>
        <p:txBody>
          <a:bodyPr wrap="none" lIns="0" tIns="0" rIns="0" bIns="0" rtlCol="0" anchor="t"/>
          <a:lstStyle/>
          <a:p>
            <a:pPr marL="0" indent="0" algn="l">
              <a:lnSpc>
                <a:spcPts val="1350"/>
              </a:lnSpc>
              <a:buNone/>
            </a:pPr>
            <a:r>
              <a:rPr lang="en-US" sz="1400" dirty="0">
                <a:solidFill>
                  <a:srgbClr val="454240"/>
                </a:solidFill>
                <a:latin typeface="Libre Baskerville" pitchFamily="34" charset="0"/>
                <a:ea typeface="Libre Baskerville" pitchFamily="34" charset="-122"/>
                <a:cs typeface="Libre Baskerville" pitchFamily="34" charset="-120"/>
              </a:rPr>
              <a:t>Secure Payments and Transaction System</a:t>
            </a:r>
            <a:endParaRPr lang="en-US" sz="1400" dirty="0"/>
          </a:p>
        </p:txBody>
      </p:sp>
      <p:sp>
        <p:nvSpPr>
          <p:cNvPr id="14" name="Text 8"/>
          <p:cNvSpPr/>
          <p:nvPr/>
        </p:nvSpPr>
        <p:spPr>
          <a:xfrm>
            <a:off x="6552005" y="3557303"/>
            <a:ext cx="2088952" cy="308286"/>
          </a:xfrm>
          <a:prstGeom prst="rect">
            <a:avLst/>
          </a:prstGeom>
          <a:noFill/>
          <a:ln/>
        </p:spPr>
        <p:txBody>
          <a:bodyPr wrap="none" lIns="0" tIns="0" rIns="0" bIns="0" rtlCol="0" anchor="t"/>
          <a:lstStyle/>
          <a:p>
            <a:pPr marL="0" indent="0" algn="l">
              <a:lnSpc>
                <a:spcPts val="1400"/>
              </a:lnSpc>
              <a:buNone/>
            </a:pPr>
            <a:r>
              <a:rPr lang="en-US" sz="1200" dirty="0">
                <a:solidFill>
                  <a:srgbClr val="454240"/>
                </a:solidFill>
                <a:latin typeface="DM Sans" pitchFamily="34" charset="0"/>
                <a:ea typeface="DM Sans" pitchFamily="34" charset="-122"/>
                <a:cs typeface="DM Sans" pitchFamily="34" charset="-120"/>
              </a:rPr>
              <a:t>Safe and reliable payment processing.</a:t>
            </a:r>
            <a:endParaRPr lang="en-US" sz="1200" dirty="0"/>
          </a:p>
        </p:txBody>
      </p:sp>
      <p:pic>
        <p:nvPicPr>
          <p:cNvPr id="15" name="Image 4" descr="preencoded.png"/>
          <p:cNvPicPr>
            <a:picLocks noChangeAspect="1"/>
          </p:cNvPicPr>
          <p:nvPr/>
        </p:nvPicPr>
        <p:blipFill>
          <a:blip r:embed="rId7"/>
          <a:stretch>
            <a:fillRect/>
          </a:stretch>
        </p:blipFill>
        <p:spPr>
          <a:xfrm>
            <a:off x="5801361" y="4999674"/>
            <a:ext cx="566976" cy="907256"/>
          </a:xfrm>
          <a:prstGeom prst="rect">
            <a:avLst/>
          </a:prstGeom>
        </p:spPr>
      </p:pic>
      <p:sp>
        <p:nvSpPr>
          <p:cNvPr id="16" name="Text 9"/>
          <p:cNvSpPr/>
          <p:nvPr/>
        </p:nvSpPr>
        <p:spPr>
          <a:xfrm>
            <a:off x="6538358" y="5113021"/>
            <a:ext cx="2093357" cy="177165"/>
          </a:xfrm>
          <a:prstGeom prst="rect">
            <a:avLst/>
          </a:prstGeom>
          <a:noFill/>
          <a:ln/>
        </p:spPr>
        <p:txBody>
          <a:bodyPr wrap="none" lIns="0" tIns="0" rIns="0" bIns="0" rtlCol="0" anchor="t"/>
          <a:lstStyle/>
          <a:p>
            <a:pPr marL="0" indent="0" algn="l">
              <a:lnSpc>
                <a:spcPts val="1350"/>
              </a:lnSpc>
              <a:buNone/>
            </a:pPr>
            <a:r>
              <a:rPr lang="en-US" sz="1400" dirty="0">
                <a:solidFill>
                  <a:srgbClr val="454240"/>
                </a:solidFill>
                <a:latin typeface="Libre Baskerville" pitchFamily="34" charset="0"/>
                <a:ea typeface="Libre Baskerville" pitchFamily="34" charset="-122"/>
                <a:cs typeface="Libre Baskerville" pitchFamily="34" charset="-120"/>
              </a:rPr>
              <a:t>Admin Panel for Moderation</a:t>
            </a:r>
            <a:endParaRPr lang="en-US" sz="1400" dirty="0"/>
          </a:p>
        </p:txBody>
      </p:sp>
      <p:sp>
        <p:nvSpPr>
          <p:cNvPr id="17" name="Text 10"/>
          <p:cNvSpPr/>
          <p:nvPr/>
        </p:nvSpPr>
        <p:spPr>
          <a:xfrm>
            <a:off x="6552004" y="5426403"/>
            <a:ext cx="2088952" cy="409695"/>
          </a:xfrm>
          <a:prstGeom prst="rect">
            <a:avLst/>
          </a:prstGeom>
          <a:noFill/>
          <a:ln/>
        </p:spPr>
        <p:txBody>
          <a:bodyPr wrap="none" lIns="0" tIns="0" rIns="0" bIns="0" rtlCol="0" anchor="t"/>
          <a:lstStyle/>
          <a:p>
            <a:pPr marL="0" indent="0" algn="l">
              <a:lnSpc>
                <a:spcPts val="1400"/>
              </a:lnSpc>
              <a:buNone/>
            </a:pPr>
            <a:r>
              <a:rPr lang="en-US" sz="1200" dirty="0">
                <a:solidFill>
                  <a:srgbClr val="454240"/>
                </a:solidFill>
                <a:latin typeface="DM Sans" pitchFamily="34" charset="0"/>
                <a:ea typeface="DM Sans" pitchFamily="34" charset="-122"/>
                <a:cs typeface="DM Sans" pitchFamily="34" charset="-120"/>
              </a:rPr>
              <a:t>Manage platform content and users.</a:t>
            </a:r>
            <a:endParaRPr lang="en-US" sz="1200" dirty="0"/>
          </a:p>
        </p:txBody>
      </p:sp>
      <p:sp>
        <p:nvSpPr>
          <p:cNvPr id="22" name="Text 13"/>
          <p:cNvSpPr/>
          <p:nvPr/>
        </p:nvSpPr>
        <p:spPr>
          <a:xfrm>
            <a:off x="1133832" y="6449854"/>
            <a:ext cx="2088952" cy="177165"/>
          </a:xfrm>
          <a:prstGeom prst="rect">
            <a:avLst/>
          </a:prstGeom>
          <a:noFill/>
          <a:ln/>
        </p:spPr>
        <p:txBody>
          <a:bodyPr wrap="none" lIns="0" tIns="0" rIns="0" bIns="0" rtlCol="0" anchor="t"/>
          <a:lstStyle/>
          <a:p>
            <a:pPr marL="0" indent="0" algn="l">
              <a:lnSpc>
                <a:spcPts val="1350"/>
              </a:lnSpc>
              <a:buNone/>
            </a:pPr>
            <a:endParaRPr lang="en-US" sz="1100" dirty="0"/>
          </a:p>
        </p:txBody>
      </p:sp>
      <p:sp>
        <p:nvSpPr>
          <p:cNvPr id="23" name="Text 14"/>
          <p:cNvSpPr/>
          <p:nvPr/>
        </p:nvSpPr>
        <p:spPr>
          <a:xfrm>
            <a:off x="1133832" y="6695003"/>
            <a:ext cx="13099733" cy="181451"/>
          </a:xfrm>
          <a:prstGeom prst="rect">
            <a:avLst/>
          </a:prstGeom>
          <a:noFill/>
          <a:ln/>
        </p:spPr>
        <p:txBody>
          <a:bodyPr wrap="none" lIns="0" tIns="0" rIns="0" bIns="0" rtlCol="0" anchor="t"/>
          <a:lstStyle/>
          <a:p>
            <a:pPr marL="0" indent="0" algn="l">
              <a:lnSpc>
                <a:spcPts val="1400"/>
              </a:lnSpc>
              <a:buNone/>
            </a:pPr>
            <a:r>
              <a:rPr lang="en-US" sz="850" dirty="0">
                <a:solidFill>
                  <a:srgbClr val="454240"/>
                </a:solidFill>
                <a:latin typeface="DM Sans" pitchFamily="34" charset="0"/>
                <a:ea typeface="DM Sans" pitchFamily="34" charset="-122"/>
                <a:cs typeface="DM Sans" pitchFamily="34" charset="-120"/>
              </a:rPr>
              <a:t>.</a:t>
            </a:r>
            <a:endParaRPr lang="en-US" sz="850" dirty="0"/>
          </a:p>
        </p:txBody>
      </p:sp>
      <p:sp>
        <p:nvSpPr>
          <p:cNvPr id="25" name="Text 15"/>
          <p:cNvSpPr/>
          <p:nvPr/>
        </p:nvSpPr>
        <p:spPr>
          <a:xfrm>
            <a:off x="1133832" y="7357110"/>
            <a:ext cx="1417558" cy="177165"/>
          </a:xfrm>
          <a:prstGeom prst="rect">
            <a:avLst/>
          </a:prstGeom>
          <a:noFill/>
          <a:ln/>
        </p:spPr>
        <p:txBody>
          <a:bodyPr wrap="none" lIns="0" tIns="0" rIns="0" bIns="0" rtlCol="0" anchor="t"/>
          <a:lstStyle/>
          <a:p>
            <a:pPr marL="0" indent="0" algn="l">
              <a:lnSpc>
                <a:spcPts val="1350"/>
              </a:lnSpc>
              <a:buNone/>
            </a:pPr>
            <a:endParaRPr lang="en-US" sz="1100" dirty="0"/>
          </a:p>
        </p:txBody>
      </p:sp>
      <p:sp>
        <p:nvSpPr>
          <p:cNvPr id="26" name="Text 16"/>
          <p:cNvSpPr/>
          <p:nvPr/>
        </p:nvSpPr>
        <p:spPr>
          <a:xfrm>
            <a:off x="1133832" y="7602260"/>
            <a:ext cx="13099733" cy="181451"/>
          </a:xfrm>
          <a:prstGeom prst="rect">
            <a:avLst/>
          </a:prstGeom>
          <a:noFill/>
          <a:ln/>
        </p:spPr>
        <p:txBody>
          <a:bodyPr wrap="none" lIns="0" tIns="0" rIns="0" bIns="0" rtlCol="0" anchor="t"/>
          <a:lstStyle/>
          <a:p>
            <a:pPr marL="0" indent="0" algn="l">
              <a:lnSpc>
                <a:spcPts val="1400"/>
              </a:lnSpc>
              <a:buNone/>
            </a:pPr>
            <a:r>
              <a:rPr lang="en-US" sz="850" dirty="0">
                <a:solidFill>
                  <a:srgbClr val="454240"/>
                </a:solidFill>
                <a:latin typeface="DM Sans" pitchFamily="34" charset="0"/>
                <a:ea typeface="DM Sans" pitchFamily="34" charset="-122"/>
                <a:cs typeface="DM Sans" pitchFamily="34" charset="-120"/>
              </a:rPr>
              <a:t>.</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5930" y="609600"/>
            <a:ext cx="5542359" cy="692706"/>
          </a:xfrm>
          <a:prstGeom prst="rect">
            <a:avLst/>
          </a:prstGeom>
          <a:noFill/>
          <a:ln/>
        </p:spPr>
        <p:txBody>
          <a:bodyPr wrap="none" lIns="0" tIns="0" rIns="0" bIns="0" rtlCol="0" anchor="t"/>
          <a:lstStyle/>
          <a:p>
            <a:pPr marL="0" indent="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Workflow</a:t>
            </a:r>
            <a:endParaRPr lang="en-US" sz="4350" dirty="0"/>
          </a:p>
        </p:txBody>
      </p:sp>
      <p:sp>
        <p:nvSpPr>
          <p:cNvPr id="3" name="Shape 1"/>
          <p:cNvSpPr/>
          <p:nvPr/>
        </p:nvSpPr>
        <p:spPr>
          <a:xfrm>
            <a:off x="7299960" y="1745694"/>
            <a:ext cx="30480" cy="5874901"/>
          </a:xfrm>
          <a:prstGeom prst="roundRect">
            <a:avLst>
              <a:gd name="adj" fmla="val 305487"/>
            </a:avLst>
          </a:prstGeom>
          <a:solidFill>
            <a:srgbClr val="DDD3BA"/>
          </a:solidFill>
          <a:ln/>
        </p:spPr>
      </p:sp>
      <p:sp>
        <p:nvSpPr>
          <p:cNvPr id="4" name="Shape 2"/>
          <p:cNvSpPr/>
          <p:nvPr/>
        </p:nvSpPr>
        <p:spPr>
          <a:xfrm>
            <a:off x="6320373" y="2229088"/>
            <a:ext cx="775930" cy="30480"/>
          </a:xfrm>
          <a:prstGeom prst="roundRect">
            <a:avLst>
              <a:gd name="adj" fmla="val 305487"/>
            </a:avLst>
          </a:prstGeom>
          <a:solidFill>
            <a:srgbClr val="DDD3BA"/>
          </a:solidFill>
          <a:ln/>
        </p:spPr>
      </p:sp>
      <p:sp>
        <p:nvSpPr>
          <p:cNvPr id="5" name="Shape 3"/>
          <p:cNvSpPr/>
          <p:nvPr/>
        </p:nvSpPr>
        <p:spPr>
          <a:xfrm>
            <a:off x="7065824" y="1995011"/>
            <a:ext cx="498753" cy="498753"/>
          </a:xfrm>
          <a:prstGeom prst="roundRect">
            <a:avLst>
              <a:gd name="adj" fmla="val 18669"/>
            </a:avLst>
          </a:prstGeom>
          <a:solidFill>
            <a:srgbClr val="F7EDD4"/>
          </a:solidFill>
          <a:ln w="7620">
            <a:solidFill>
              <a:srgbClr val="DDD3BA"/>
            </a:solidFill>
            <a:prstDash val="solid"/>
          </a:ln>
        </p:spPr>
      </p:sp>
      <p:sp>
        <p:nvSpPr>
          <p:cNvPr id="6" name="Text 4"/>
          <p:cNvSpPr/>
          <p:nvPr/>
        </p:nvSpPr>
        <p:spPr>
          <a:xfrm>
            <a:off x="7240965" y="2078117"/>
            <a:ext cx="148352" cy="332542"/>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1</a:t>
            </a:r>
            <a:endParaRPr lang="en-US" sz="2600" dirty="0"/>
          </a:p>
        </p:txBody>
      </p:sp>
      <p:sp>
        <p:nvSpPr>
          <p:cNvPr id="7" name="Text 5"/>
          <p:cNvSpPr/>
          <p:nvPr/>
        </p:nvSpPr>
        <p:spPr>
          <a:xfrm>
            <a:off x="2928461" y="1967389"/>
            <a:ext cx="3167420" cy="346472"/>
          </a:xfrm>
          <a:prstGeom prst="rect">
            <a:avLst/>
          </a:prstGeom>
          <a:noFill/>
          <a:ln/>
        </p:spPr>
        <p:txBody>
          <a:bodyPr wrap="none" lIns="0" tIns="0" rIns="0" bIns="0" rtlCol="0" anchor="t"/>
          <a:lstStyle/>
          <a:p>
            <a:pPr marL="0" indent="0" algn="r">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User Registers/Logs in</a:t>
            </a:r>
            <a:endParaRPr lang="en-US" sz="2150" dirty="0"/>
          </a:p>
        </p:txBody>
      </p:sp>
      <p:sp>
        <p:nvSpPr>
          <p:cNvPr id="8" name="Text 6"/>
          <p:cNvSpPr/>
          <p:nvPr/>
        </p:nvSpPr>
        <p:spPr>
          <a:xfrm>
            <a:off x="775930" y="2446853"/>
            <a:ext cx="5319951" cy="354687"/>
          </a:xfrm>
          <a:prstGeom prst="rect">
            <a:avLst/>
          </a:prstGeom>
          <a:noFill/>
          <a:ln/>
        </p:spPr>
        <p:txBody>
          <a:bodyPr wrap="none" lIns="0" tIns="0" rIns="0" bIns="0" rtlCol="0" anchor="t"/>
          <a:lstStyle/>
          <a:p>
            <a:pPr marL="0" indent="0" algn="r">
              <a:lnSpc>
                <a:spcPts val="2750"/>
              </a:lnSpc>
              <a:buNone/>
            </a:pPr>
            <a:r>
              <a:rPr lang="en-US" sz="1700" dirty="0">
                <a:solidFill>
                  <a:srgbClr val="454240"/>
                </a:solidFill>
                <a:latin typeface="DM Sans" pitchFamily="34" charset="0"/>
                <a:ea typeface="DM Sans" pitchFamily="34" charset="-122"/>
                <a:cs typeface="DM Sans" pitchFamily="34" charset="-120"/>
              </a:rPr>
              <a:t>Create or access an account.</a:t>
            </a:r>
            <a:endParaRPr lang="en-US" sz="1700" dirty="0"/>
          </a:p>
        </p:txBody>
      </p:sp>
      <p:sp>
        <p:nvSpPr>
          <p:cNvPr id="9" name="Shape 7"/>
          <p:cNvSpPr/>
          <p:nvPr/>
        </p:nvSpPr>
        <p:spPr>
          <a:xfrm>
            <a:off x="7534096" y="3337560"/>
            <a:ext cx="775930" cy="30480"/>
          </a:xfrm>
          <a:prstGeom prst="roundRect">
            <a:avLst>
              <a:gd name="adj" fmla="val 305487"/>
            </a:avLst>
          </a:prstGeom>
          <a:solidFill>
            <a:srgbClr val="DDD3BA"/>
          </a:solidFill>
          <a:ln/>
        </p:spPr>
      </p:sp>
      <p:sp>
        <p:nvSpPr>
          <p:cNvPr id="10" name="Shape 8"/>
          <p:cNvSpPr/>
          <p:nvPr/>
        </p:nvSpPr>
        <p:spPr>
          <a:xfrm>
            <a:off x="7065824" y="3103483"/>
            <a:ext cx="498753" cy="498753"/>
          </a:xfrm>
          <a:prstGeom prst="roundRect">
            <a:avLst>
              <a:gd name="adj" fmla="val 18669"/>
            </a:avLst>
          </a:prstGeom>
          <a:solidFill>
            <a:srgbClr val="F7EDD4"/>
          </a:solidFill>
          <a:ln w="7620">
            <a:solidFill>
              <a:srgbClr val="DDD3BA"/>
            </a:solidFill>
            <a:prstDash val="solid"/>
          </a:ln>
        </p:spPr>
      </p:sp>
      <p:sp>
        <p:nvSpPr>
          <p:cNvPr id="11" name="Text 9"/>
          <p:cNvSpPr/>
          <p:nvPr/>
        </p:nvSpPr>
        <p:spPr>
          <a:xfrm>
            <a:off x="7212747" y="3186589"/>
            <a:ext cx="204787" cy="332542"/>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2</a:t>
            </a:r>
            <a:endParaRPr lang="en-US" sz="2600" dirty="0"/>
          </a:p>
        </p:txBody>
      </p:sp>
      <p:sp>
        <p:nvSpPr>
          <p:cNvPr id="12" name="Text 10"/>
          <p:cNvSpPr/>
          <p:nvPr/>
        </p:nvSpPr>
        <p:spPr>
          <a:xfrm>
            <a:off x="8534519" y="3075861"/>
            <a:ext cx="3062049" cy="346472"/>
          </a:xfrm>
          <a:prstGeom prst="rect">
            <a:avLst/>
          </a:prstGeom>
          <a:noFill/>
          <a:ln/>
        </p:spPr>
        <p:txBody>
          <a:bodyPr wrap="none" lIns="0" tIns="0" rIns="0" bIns="0" rtlCol="0" anchor="t"/>
          <a:lstStyle/>
          <a:p>
            <a:pPr marL="0" indent="0" algn="l">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User Browses Listings</a:t>
            </a:r>
            <a:endParaRPr lang="en-US" sz="2150" dirty="0"/>
          </a:p>
        </p:txBody>
      </p:sp>
      <p:sp>
        <p:nvSpPr>
          <p:cNvPr id="13" name="Text 11"/>
          <p:cNvSpPr/>
          <p:nvPr/>
        </p:nvSpPr>
        <p:spPr>
          <a:xfrm>
            <a:off x="8534519" y="3555325"/>
            <a:ext cx="5319951" cy="354687"/>
          </a:xfrm>
          <a:prstGeom prst="rect">
            <a:avLst/>
          </a:prstGeom>
          <a:noFill/>
          <a:ln/>
        </p:spPr>
        <p:txBody>
          <a:bodyPr wrap="none" lIns="0" tIns="0" rIns="0" bIns="0" rtlCol="0" anchor="t"/>
          <a:lstStyle/>
          <a:p>
            <a:pPr marL="0" indent="0" algn="l">
              <a:lnSpc>
                <a:spcPts val="2750"/>
              </a:lnSpc>
              <a:buNone/>
            </a:pPr>
            <a:r>
              <a:rPr lang="en-US" sz="1700" dirty="0">
                <a:solidFill>
                  <a:srgbClr val="454240"/>
                </a:solidFill>
                <a:latin typeface="DM Sans" pitchFamily="34" charset="0"/>
                <a:ea typeface="DM Sans" pitchFamily="34" charset="-122"/>
                <a:cs typeface="DM Sans" pitchFamily="34" charset="-120"/>
              </a:rPr>
              <a:t>Find items to rent.</a:t>
            </a:r>
            <a:endParaRPr lang="en-US" sz="1700" dirty="0"/>
          </a:p>
        </p:txBody>
      </p:sp>
      <p:sp>
        <p:nvSpPr>
          <p:cNvPr id="14" name="Shape 12"/>
          <p:cNvSpPr/>
          <p:nvPr/>
        </p:nvSpPr>
        <p:spPr>
          <a:xfrm>
            <a:off x="6320373" y="4335185"/>
            <a:ext cx="775930" cy="30480"/>
          </a:xfrm>
          <a:prstGeom prst="roundRect">
            <a:avLst>
              <a:gd name="adj" fmla="val 305487"/>
            </a:avLst>
          </a:prstGeom>
          <a:solidFill>
            <a:srgbClr val="DDD3BA"/>
          </a:solidFill>
          <a:ln/>
        </p:spPr>
      </p:sp>
      <p:sp>
        <p:nvSpPr>
          <p:cNvPr id="15" name="Shape 13"/>
          <p:cNvSpPr/>
          <p:nvPr/>
        </p:nvSpPr>
        <p:spPr>
          <a:xfrm>
            <a:off x="7065824" y="4101108"/>
            <a:ext cx="498753" cy="498753"/>
          </a:xfrm>
          <a:prstGeom prst="roundRect">
            <a:avLst>
              <a:gd name="adj" fmla="val 18669"/>
            </a:avLst>
          </a:prstGeom>
          <a:solidFill>
            <a:srgbClr val="F7EDD4"/>
          </a:solidFill>
          <a:ln w="7620">
            <a:solidFill>
              <a:srgbClr val="DDD3BA"/>
            </a:solidFill>
            <a:prstDash val="solid"/>
          </a:ln>
        </p:spPr>
      </p:sp>
      <p:sp>
        <p:nvSpPr>
          <p:cNvPr id="16" name="Text 14"/>
          <p:cNvSpPr/>
          <p:nvPr/>
        </p:nvSpPr>
        <p:spPr>
          <a:xfrm>
            <a:off x="7212747" y="4184213"/>
            <a:ext cx="204787" cy="332542"/>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3</a:t>
            </a:r>
            <a:endParaRPr lang="en-US" sz="2600" dirty="0"/>
          </a:p>
        </p:txBody>
      </p:sp>
      <p:sp>
        <p:nvSpPr>
          <p:cNvPr id="17" name="Text 15"/>
          <p:cNvSpPr/>
          <p:nvPr/>
        </p:nvSpPr>
        <p:spPr>
          <a:xfrm>
            <a:off x="3221950" y="4073485"/>
            <a:ext cx="2873931" cy="346472"/>
          </a:xfrm>
          <a:prstGeom prst="rect">
            <a:avLst/>
          </a:prstGeom>
          <a:noFill/>
          <a:ln/>
        </p:spPr>
        <p:txBody>
          <a:bodyPr wrap="none" lIns="0" tIns="0" rIns="0" bIns="0" rtlCol="0" anchor="t"/>
          <a:lstStyle/>
          <a:p>
            <a:pPr marL="0" indent="0" algn="r">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Payments Processed</a:t>
            </a:r>
            <a:endParaRPr lang="en-US" sz="2150" dirty="0"/>
          </a:p>
        </p:txBody>
      </p:sp>
      <p:sp>
        <p:nvSpPr>
          <p:cNvPr id="18" name="Text 16"/>
          <p:cNvSpPr/>
          <p:nvPr/>
        </p:nvSpPr>
        <p:spPr>
          <a:xfrm>
            <a:off x="775930" y="4552950"/>
            <a:ext cx="5319951" cy="354687"/>
          </a:xfrm>
          <a:prstGeom prst="rect">
            <a:avLst/>
          </a:prstGeom>
          <a:noFill/>
          <a:ln/>
        </p:spPr>
        <p:txBody>
          <a:bodyPr wrap="none" lIns="0" tIns="0" rIns="0" bIns="0" rtlCol="0" anchor="t"/>
          <a:lstStyle/>
          <a:p>
            <a:pPr marL="0" indent="0" algn="r">
              <a:lnSpc>
                <a:spcPts val="2750"/>
              </a:lnSpc>
              <a:buNone/>
            </a:pPr>
            <a:r>
              <a:rPr lang="en-US" sz="1700" dirty="0">
                <a:solidFill>
                  <a:srgbClr val="454240"/>
                </a:solidFill>
                <a:latin typeface="DM Sans" pitchFamily="34" charset="0"/>
                <a:ea typeface="DM Sans" pitchFamily="34" charset="-122"/>
                <a:cs typeface="DM Sans" pitchFamily="34" charset="-120"/>
              </a:rPr>
              <a:t>Securely complete transactions.</a:t>
            </a:r>
            <a:endParaRPr lang="en-US" sz="1700" dirty="0"/>
          </a:p>
        </p:txBody>
      </p:sp>
      <p:sp>
        <p:nvSpPr>
          <p:cNvPr id="19" name="Shape 17"/>
          <p:cNvSpPr/>
          <p:nvPr/>
        </p:nvSpPr>
        <p:spPr>
          <a:xfrm>
            <a:off x="7534096" y="5332809"/>
            <a:ext cx="775930" cy="30480"/>
          </a:xfrm>
          <a:prstGeom prst="roundRect">
            <a:avLst>
              <a:gd name="adj" fmla="val 305487"/>
            </a:avLst>
          </a:prstGeom>
          <a:solidFill>
            <a:srgbClr val="DDD3BA"/>
          </a:solidFill>
          <a:ln/>
        </p:spPr>
      </p:sp>
      <p:sp>
        <p:nvSpPr>
          <p:cNvPr id="20" name="Shape 18"/>
          <p:cNvSpPr/>
          <p:nvPr/>
        </p:nvSpPr>
        <p:spPr>
          <a:xfrm>
            <a:off x="7065824" y="5098733"/>
            <a:ext cx="498753" cy="498753"/>
          </a:xfrm>
          <a:prstGeom prst="roundRect">
            <a:avLst>
              <a:gd name="adj" fmla="val 18669"/>
            </a:avLst>
          </a:prstGeom>
          <a:solidFill>
            <a:srgbClr val="F7EDD4"/>
          </a:solidFill>
          <a:ln w="7620">
            <a:solidFill>
              <a:srgbClr val="DDD3BA"/>
            </a:solidFill>
            <a:prstDash val="solid"/>
          </a:ln>
        </p:spPr>
      </p:sp>
      <p:sp>
        <p:nvSpPr>
          <p:cNvPr id="21" name="Text 19"/>
          <p:cNvSpPr/>
          <p:nvPr/>
        </p:nvSpPr>
        <p:spPr>
          <a:xfrm>
            <a:off x="7217866" y="5181838"/>
            <a:ext cx="194548" cy="332542"/>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4</a:t>
            </a:r>
            <a:endParaRPr lang="en-US" sz="2600" dirty="0"/>
          </a:p>
        </p:txBody>
      </p:sp>
      <p:sp>
        <p:nvSpPr>
          <p:cNvPr id="22" name="Text 20"/>
          <p:cNvSpPr/>
          <p:nvPr/>
        </p:nvSpPr>
        <p:spPr>
          <a:xfrm>
            <a:off x="8534519" y="5071110"/>
            <a:ext cx="3825359" cy="346472"/>
          </a:xfrm>
          <a:prstGeom prst="rect">
            <a:avLst/>
          </a:prstGeom>
          <a:noFill/>
          <a:ln/>
        </p:spPr>
        <p:txBody>
          <a:bodyPr wrap="none" lIns="0" tIns="0" rIns="0" bIns="0" rtlCol="0" anchor="t"/>
          <a:lstStyle/>
          <a:p>
            <a:pPr marL="0" indent="0" algn="l">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Items Delivered/Picked Up</a:t>
            </a:r>
            <a:endParaRPr lang="en-US" sz="2150" dirty="0"/>
          </a:p>
        </p:txBody>
      </p:sp>
      <p:sp>
        <p:nvSpPr>
          <p:cNvPr id="23" name="Text 21"/>
          <p:cNvSpPr/>
          <p:nvPr/>
        </p:nvSpPr>
        <p:spPr>
          <a:xfrm>
            <a:off x="8534519" y="5550575"/>
            <a:ext cx="5319951" cy="354687"/>
          </a:xfrm>
          <a:prstGeom prst="rect">
            <a:avLst/>
          </a:prstGeom>
          <a:noFill/>
          <a:ln/>
        </p:spPr>
        <p:txBody>
          <a:bodyPr wrap="none" lIns="0" tIns="0" rIns="0" bIns="0" rtlCol="0" anchor="t"/>
          <a:lstStyle/>
          <a:p>
            <a:pPr marL="0" indent="0" algn="l">
              <a:lnSpc>
                <a:spcPts val="2750"/>
              </a:lnSpc>
              <a:buNone/>
            </a:pPr>
            <a:r>
              <a:rPr lang="en-US" sz="1700" dirty="0">
                <a:solidFill>
                  <a:srgbClr val="454240"/>
                </a:solidFill>
                <a:latin typeface="DM Sans" pitchFamily="34" charset="0"/>
                <a:ea typeface="DM Sans" pitchFamily="34" charset="-122"/>
                <a:cs typeface="DM Sans" pitchFamily="34" charset="-120"/>
              </a:rPr>
              <a:t>Receive or return rented items.</a:t>
            </a:r>
            <a:endParaRPr lang="en-US" sz="1700" dirty="0"/>
          </a:p>
        </p:txBody>
      </p:sp>
      <p:sp>
        <p:nvSpPr>
          <p:cNvPr id="24" name="Shape 22"/>
          <p:cNvSpPr/>
          <p:nvPr/>
        </p:nvSpPr>
        <p:spPr>
          <a:xfrm>
            <a:off x="6320373" y="6330434"/>
            <a:ext cx="775930" cy="30480"/>
          </a:xfrm>
          <a:prstGeom prst="roundRect">
            <a:avLst>
              <a:gd name="adj" fmla="val 305487"/>
            </a:avLst>
          </a:prstGeom>
          <a:solidFill>
            <a:srgbClr val="DDD3BA"/>
          </a:solidFill>
          <a:ln/>
        </p:spPr>
      </p:sp>
      <p:sp>
        <p:nvSpPr>
          <p:cNvPr id="25" name="Shape 23"/>
          <p:cNvSpPr/>
          <p:nvPr/>
        </p:nvSpPr>
        <p:spPr>
          <a:xfrm>
            <a:off x="7065824" y="6096357"/>
            <a:ext cx="498753" cy="498753"/>
          </a:xfrm>
          <a:prstGeom prst="roundRect">
            <a:avLst>
              <a:gd name="adj" fmla="val 18669"/>
            </a:avLst>
          </a:prstGeom>
          <a:solidFill>
            <a:srgbClr val="F7EDD4"/>
          </a:solidFill>
          <a:ln w="7620">
            <a:solidFill>
              <a:srgbClr val="DDD3BA"/>
            </a:solidFill>
            <a:prstDash val="solid"/>
          </a:ln>
        </p:spPr>
      </p:sp>
      <p:sp>
        <p:nvSpPr>
          <p:cNvPr id="26" name="Text 24"/>
          <p:cNvSpPr/>
          <p:nvPr/>
        </p:nvSpPr>
        <p:spPr>
          <a:xfrm>
            <a:off x="7220724" y="6179463"/>
            <a:ext cx="188833" cy="332542"/>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5</a:t>
            </a:r>
            <a:endParaRPr lang="en-US" sz="2600" dirty="0"/>
          </a:p>
        </p:txBody>
      </p:sp>
      <p:sp>
        <p:nvSpPr>
          <p:cNvPr id="27" name="Text 25"/>
          <p:cNvSpPr/>
          <p:nvPr/>
        </p:nvSpPr>
        <p:spPr>
          <a:xfrm>
            <a:off x="1945243" y="6068735"/>
            <a:ext cx="4150638" cy="346472"/>
          </a:xfrm>
          <a:prstGeom prst="rect">
            <a:avLst/>
          </a:prstGeom>
          <a:noFill/>
          <a:ln/>
        </p:spPr>
        <p:txBody>
          <a:bodyPr wrap="none" lIns="0" tIns="0" rIns="0" bIns="0" rtlCol="0" anchor="t"/>
          <a:lstStyle/>
          <a:p>
            <a:pPr marL="0" indent="0" algn="r">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Return Process and Feedback</a:t>
            </a:r>
            <a:endParaRPr lang="en-US" sz="2150" dirty="0"/>
          </a:p>
        </p:txBody>
      </p:sp>
      <p:sp>
        <p:nvSpPr>
          <p:cNvPr id="28" name="Text 26"/>
          <p:cNvSpPr/>
          <p:nvPr/>
        </p:nvSpPr>
        <p:spPr>
          <a:xfrm>
            <a:off x="775930" y="6548199"/>
            <a:ext cx="5319951" cy="354687"/>
          </a:xfrm>
          <a:prstGeom prst="rect">
            <a:avLst/>
          </a:prstGeom>
          <a:noFill/>
          <a:ln/>
        </p:spPr>
        <p:txBody>
          <a:bodyPr wrap="none" lIns="0" tIns="0" rIns="0" bIns="0" rtlCol="0" anchor="t"/>
          <a:lstStyle/>
          <a:p>
            <a:pPr marL="0" indent="0" algn="r">
              <a:lnSpc>
                <a:spcPts val="2750"/>
              </a:lnSpc>
              <a:buNone/>
            </a:pPr>
            <a:r>
              <a:rPr lang="en-US" sz="1700" dirty="0">
                <a:solidFill>
                  <a:srgbClr val="454240"/>
                </a:solidFill>
                <a:latin typeface="DM Sans" pitchFamily="34" charset="0"/>
                <a:ea typeface="DM Sans" pitchFamily="34" charset="-122"/>
                <a:cs typeface="DM Sans" pitchFamily="34" charset="-120"/>
              </a:rPr>
              <a:t>Complete the rental cycle and provide feedback.</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661</Words>
  <Application>Microsoft Office PowerPoint</Application>
  <PresentationFormat>Custom</PresentationFormat>
  <Paragraphs>121</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DM Sans</vt:lpstr>
      <vt:lpstr>Arial</vt:lpstr>
      <vt:lpstr>Times New Roman</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Ayushi Verma</cp:lastModifiedBy>
  <cp:revision>9</cp:revision>
  <dcterms:created xsi:type="dcterms:W3CDTF">2024-09-26T04:29:13Z</dcterms:created>
  <dcterms:modified xsi:type="dcterms:W3CDTF">2024-11-07T04:34:55Z</dcterms:modified>
</cp:coreProperties>
</file>